
<file path=[Content_Types].xml><?xml version="1.0" encoding="utf-8"?>
<Types xmlns="http://schemas.openxmlformats.org/package/2006/content-types">
  <Default Extension="MP4" ContentType="video/unknown"/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50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presProps" Target="presProps.xml"  /><Relationship Id="rId22" Type="http://schemas.openxmlformats.org/officeDocument/2006/relationships/viewProps" Target="viewProps.xml"  /><Relationship Id="rId23" Type="http://schemas.openxmlformats.org/officeDocument/2006/relationships/theme" Target="theme/theme1.xml"  /><Relationship Id="rId24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unknown1.mp4>
</file>

<file path=ppt/media/unknown2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2020-10-31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940A130E-E3B8-4EBE-931F-81B26B8448AA}" type="datetime1">
              <a:rPr lang="ko-KR" altLang="en-US"/>
              <a:pPr lvl="0">
                <a:defRPr/>
              </a:pPr>
              <a:t>2020-10-31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800C6A38-4290-41DD-B95C-4155372FD4A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한컴오피스">
    <p:bg>
      <p:bgPr shadeToTitle="0"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D422D86A-5F52-4165-8473-F1B836277586}" type="datetime1">
              <a:rPr lang="ko-KR" altLang="en-US"/>
              <a:pPr lvl="0">
                <a:defRPr/>
              </a:pPr>
              <a:t>2020-10-31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/>
            </a:pPr>
            <a:fld id="{AD22CD3B-FDDF-4998-970C-76E6E0BEC65F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 b="1">
          <a:solidFill>
            <a:schemeClr val="tx2"/>
          </a:solidFill>
        </a:defRPr>
      </a:lvl2pPr>
      <a:lvl3pPr rtl="0" eaLnBrk="1" latinLnBrk="1" hangingPunct="1">
        <a:defRPr b="1">
          <a:solidFill>
            <a:schemeClr val="tx2"/>
          </a:solidFill>
        </a:defRPr>
      </a:lvl3pPr>
      <a:lvl4pPr rtl="0" eaLnBrk="1" latinLnBrk="1" hangingPunct="1">
        <a:defRPr b="1">
          <a:solidFill>
            <a:schemeClr val="tx2"/>
          </a:solidFill>
        </a:defRPr>
      </a:lvl4pPr>
      <a:lvl5pPr rtl="0" eaLnBrk="1" latinLnBrk="1" hangingPunct="1">
        <a:defRPr b="1">
          <a:solidFill>
            <a:schemeClr val="tx2"/>
          </a:solidFill>
        </a:defRPr>
      </a:lvl5pPr>
      <a:lvl6pPr rtl="0" eaLnBrk="1" latinLnBrk="1" hangingPunct="1">
        <a:defRPr b="1">
          <a:solidFill>
            <a:schemeClr val="tx2"/>
          </a:solidFill>
        </a:defRPr>
      </a:lvl6pPr>
      <a:lvl7pPr rtl="0" eaLnBrk="1" latinLnBrk="1" hangingPunct="1">
        <a:defRPr b="1">
          <a:solidFill>
            <a:schemeClr val="tx2"/>
          </a:solidFill>
        </a:defRPr>
      </a:lvl7pPr>
      <a:lvl8pPr rtl="0" eaLnBrk="1" latinLnBrk="1" hangingPunct="1">
        <a:defRPr b="1">
          <a:solidFill>
            <a:schemeClr val="tx2"/>
          </a:solidFill>
        </a:defRPr>
      </a:lvl8pPr>
      <a:lvl9pPr rtl="0" eaLnBrk="1" latinLnBrk="1" hangingPunct="1">
        <a:defRPr b="1"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unknown1.mp4"  /><Relationship Id="rId3" Type="http://schemas.microsoft.com/office/2007/relationships/media" Target="../media/unknown1.mp4"  /><Relationship Id="rId4" Type="http://schemas.openxmlformats.org/officeDocument/2006/relationships/image" Target="../media/image6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unknown2.MP4"  /><Relationship Id="rId3" Type="http://schemas.microsoft.com/office/2007/relationships/media" Target="../media/unknown2.MP4"  /><Relationship Id="rId4" Type="http://schemas.openxmlformats.org/officeDocument/2006/relationships/image" Target="../media/image7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Relationship Id="rId3" Type="http://schemas.openxmlformats.org/officeDocument/2006/relationships/image" Target="../media/image9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Relationship Id="rId3" Type="http://schemas.openxmlformats.org/officeDocument/2006/relationships/image" Target="../media/image10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Relationship Id="rId3" Type="http://schemas.openxmlformats.org/officeDocument/2006/relationships/image" Target="../media/image2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c5d6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>
              <a:defRPr/>
            </a:pPr>
            <a:r>
              <a:rPr lang="ko-KR" altLang="en-US" sz="2100">
                <a:solidFill>
                  <a:schemeClr val="tx1"/>
                </a:solidFill>
              </a:rPr>
              <a:t>공군 작전정보통신단 일병 김영인</a:t>
            </a:r>
            <a:endParaRPr lang="ko-KR" altLang="en-US" sz="2100">
              <a:solidFill>
                <a:schemeClr val="tx1"/>
              </a:solidFill>
            </a:endParaRPr>
          </a:p>
          <a:p>
            <a:pPr algn="r">
              <a:defRPr/>
            </a:pPr>
            <a:r>
              <a:rPr lang="ko-KR" altLang="en-US" sz="2100">
                <a:solidFill>
                  <a:schemeClr val="tx1"/>
                </a:solidFill>
              </a:rPr>
              <a:t>사이버작전사령부 일병 김준호</a:t>
            </a:r>
            <a:endParaRPr lang="ko-KR" altLang="en-US" sz="2100">
              <a:solidFill>
                <a:schemeClr val="tx1"/>
              </a:solidFill>
            </a:endParaRPr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rcRect r="73270"/>
          <a:stretch>
            <a:fillRect/>
          </a:stretch>
        </p:blipFill>
        <p:spPr>
          <a:xfrm>
            <a:off x="1371600" y="1110006"/>
            <a:ext cx="2525991" cy="2438400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3897591" y="1970788"/>
            <a:ext cx="6557063" cy="1027682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 sz="6200"/>
              <a:t>전</a:t>
            </a:r>
            <a:r>
              <a:rPr lang="ko-KR" altLang="en-US" sz="4400"/>
              <a:t>달</a:t>
            </a:r>
            <a:r>
              <a:rPr lang="en-US" altLang="ko-KR" sz="6200"/>
              <a:t>,</a:t>
            </a:r>
            <a:r>
              <a:rPr lang="ko-KR" altLang="en-US" sz="6200"/>
              <a:t> 전</a:t>
            </a:r>
            <a:r>
              <a:rPr lang="ko-KR" altLang="en-US" sz="4400"/>
              <a:t>달</a:t>
            </a:r>
            <a:r>
              <a:rPr lang="en-US" altLang="ko-KR" sz="6200"/>
              <a:t>,</a:t>
            </a:r>
            <a:r>
              <a:rPr lang="ko-KR" altLang="en-US" sz="6200"/>
              <a:t> 점</a:t>
            </a:r>
            <a:r>
              <a:rPr lang="ko-KR" altLang="en-US" sz="4400"/>
              <a:t>호 </a:t>
            </a:r>
            <a:r>
              <a:rPr lang="en-US" altLang="ko-KR" sz="4400"/>
              <a:t>5</a:t>
            </a:r>
            <a:r>
              <a:rPr lang="ko-KR" altLang="en-US" sz="4400"/>
              <a:t>분전</a:t>
            </a:r>
            <a:endParaRPr lang="ko-KR" altLang="en-US" sz="4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Block Diagram</a:t>
            </a:r>
            <a:endParaRPr lang="en-US" altLang="ko-KR"/>
          </a:p>
        </p:txBody>
      </p:sp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04799" y="1417638"/>
            <a:ext cx="11582401" cy="47739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시연 영상</a:t>
            </a:r>
            <a:endParaRPr lang="ko-KR" altLang="en-US"/>
          </a:p>
        </p:txBody>
      </p:sp>
      <p:pic>
        <p:nvPicPr>
          <p:cNvPr id="4" name="Circuit design Arduino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595437" y="1417638"/>
            <a:ext cx="9001125" cy="4950619"/>
          </a:xfrm>
          <a:prstGeom prst="rect">
            <a:avLst/>
          </a:prstGeom>
          <a:ln>
            <a:solidFill>
              <a:schemeClr val="dk2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315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시연 영상</a:t>
            </a:r>
            <a:endParaRPr lang="ko-KR" altLang="en-US"/>
          </a:p>
        </p:txBody>
      </p:sp>
      <p:pic>
        <p:nvPicPr>
          <p:cNvPr id="3" name="Video_001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595437" y="1417638"/>
            <a:ext cx="9001125" cy="5100637"/>
          </a:xfrm>
          <a:prstGeom prst="rect">
            <a:avLst/>
          </a:prstGeom>
          <a:ln>
            <a:solidFill>
              <a:schemeClr val="dk2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694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앱 소프트웨어 구조</a:t>
            </a:r>
            <a:endParaRPr lang="ko-KR" altLang="en-US"/>
          </a:p>
        </p:txBody>
      </p:sp>
      <p:grpSp>
        <p:nvGrpSpPr>
          <p:cNvPr id="5" name=""/>
          <p:cNvGrpSpPr/>
          <p:nvPr/>
        </p:nvGrpSpPr>
        <p:grpSpPr>
          <a:xfrm rot="0">
            <a:off x="8456888" y="1665466"/>
            <a:ext cx="2202908" cy="4673531"/>
            <a:chOff x="5497005" y="399657"/>
            <a:chExt cx="2828041" cy="5999768"/>
          </a:xfrm>
        </p:grpSpPr>
        <p:sp>
          <p:nvSpPr>
            <p:cNvPr id="6" name=""/>
            <p:cNvSpPr/>
            <p:nvPr/>
          </p:nvSpPr>
          <p:spPr>
            <a:xfrm>
              <a:off x="5497005" y="399657"/>
              <a:ext cx="2828041" cy="5999768"/>
            </a:xfrm>
            <a:prstGeom prst="roundRect">
              <a:avLst>
                <a:gd name="adj" fmla="val 11458"/>
              </a:avLst>
            </a:prstGeom>
            <a:solidFill>
              <a:srgbClr val="000000">
                <a:alpha val="100000"/>
              </a:srgbClr>
            </a:solidFill>
            <a:ln w="19050" cap="flat" cmpd="sng" algn="ctr">
              <a:solidFill>
                <a:srgbClr val="2e3e67">
                  <a:alpha val="100000"/>
                </a:srgbClr>
              </a:solidFill>
              <a:prstDash val="solid"/>
            </a:ln>
          </p:spPr>
          <p:txBody>
            <a:bodyPr anchor="ctr"/>
            <a:lstStyle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400" b="1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endParaRPr>
            </a:p>
          </p:txBody>
        </p:sp>
        <p:pic>
          <p:nvPicPr>
            <p:cNvPr id="7" name="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5614840" y="690457"/>
              <a:ext cx="2592371" cy="5474182"/>
            </a:xfrm>
            <a:prstGeom prst="rect">
              <a:avLst/>
            </a:prstGeom>
          </p:spPr>
        </p:pic>
      </p:grpSp>
      <p:grpSp>
        <p:nvGrpSpPr>
          <p:cNvPr id="8" name=""/>
          <p:cNvGrpSpPr/>
          <p:nvPr/>
        </p:nvGrpSpPr>
        <p:grpSpPr>
          <a:xfrm rot="0">
            <a:off x="1462484" y="1665466"/>
            <a:ext cx="2202908" cy="4673531"/>
            <a:chOff x="2354737" y="399657"/>
            <a:chExt cx="2828041" cy="5999768"/>
          </a:xfrm>
        </p:grpSpPr>
        <p:sp>
          <p:nvSpPr>
            <p:cNvPr id="9" name=""/>
            <p:cNvSpPr/>
            <p:nvPr/>
          </p:nvSpPr>
          <p:spPr>
            <a:xfrm>
              <a:off x="2354737" y="399657"/>
              <a:ext cx="2828041" cy="5999768"/>
            </a:xfrm>
            <a:prstGeom prst="roundRect">
              <a:avLst>
                <a:gd name="adj" fmla="val 11458"/>
              </a:avLst>
            </a:prstGeom>
            <a:solidFill>
              <a:srgbClr val="000000">
                <a:alpha val="100000"/>
              </a:srgbClr>
            </a:solidFill>
            <a:ln w="19050" cap="flat" cmpd="sng" algn="ctr">
              <a:solidFill>
                <a:srgbClr val="2e3e67">
                  <a:alpha val="100000"/>
                </a:srgbClr>
              </a:solidFill>
              <a:prstDash val="solid"/>
            </a:ln>
          </p:spPr>
          <p:txBody>
            <a:bodyPr anchor="ctr"/>
            <a:lstStyle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400" b="1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endParaRPr>
            </a:p>
          </p:txBody>
        </p:sp>
        <p:pic>
          <p:nvPicPr>
            <p:cNvPr id="10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472572" y="690457"/>
              <a:ext cx="2592371" cy="5474182"/>
            </a:xfrm>
            <a:prstGeom prst="rect">
              <a:avLst/>
            </a:prstGeom>
          </p:spPr>
        </p:pic>
      </p:grpSp>
      <p:sp>
        <p:nvSpPr>
          <p:cNvPr id="11" name=""/>
          <p:cNvSpPr txBox="1"/>
          <p:nvPr/>
        </p:nvSpPr>
        <p:spPr>
          <a:xfrm>
            <a:off x="1156335" y="1149470"/>
            <a:ext cx="2811780" cy="515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기기 고유 </a:t>
            </a:r>
            <a:r>
              <a:rPr lang="en-US" altLang="ko-KR" sz="1400">
                <a:cs typeface="함초롬바탕"/>
              </a:rPr>
              <a:t>ID</a:t>
            </a:r>
            <a:r>
              <a:rPr lang="ko-KR" altLang="en-US" sz="1400">
                <a:cs typeface="함초롬바탕"/>
              </a:rPr>
              <a:t>값</a:t>
            </a:r>
            <a:r>
              <a:rPr lang="en-US" altLang="ko-KR" sz="1400">
                <a:cs typeface="함초롬바탕"/>
              </a:rPr>
              <a:t>,</a:t>
            </a:r>
            <a:r>
              <a:rPr lang="ko-KR" altLang="en-US" sz="1400">
                <a:cs typeface="함초롬바탕"/>
              </a:rPr>
              <a:t> 병사 개인 정보</a:t>
            </a:r>
            <a:r>
              <a:rPr lang="en-US" altLang="ko-KR" sz="1400">
                <a:cs typeface="함초롬바탕"/>
              </a:rPr>
              <a:t> </a:t>
            </a:r>
            <a:r>
              <a:rPr lang="ko-KR" altLang="en-US" sz="1400">
                <a:cs typeface="함초롬바탕"/>
              </a:rPr>
              <a:t>등</a:t>
            </a:r>
            <a:endParaRPr lang="ko-KR" altLang="en-US" sz="1400">
              <a:cs typeface="함초롬바탕"/>
            </a:endParaRPr>
          </a:p>
          <a:p>
            <a:pPr algn="ctr">
              <a:defRPr/>
            </a:pPr>
            <a:r>
              <a:rPr lang="ko-KR" altLang="en-US" sz="1400">
                <a:cs typeface="함초롬바탕"/>
              </a:rPr>
              <a:t>기기에 저장되어 있는 값 로딩</a:t>
            </a:r>
            <a:endParaRPr lang="ko-KR" altLang="en-US" sz="1400">
              <a:cs typeface="함초롬바탕"/>
            </a:endParaRPr>
          </a:p>
        </p:txBody>
      </p:sp>
      <p:sp>
        <p:nvSpPr>
          <p:cNvPr id="12" name=""/>
          <p:cNvSpPr/>
          <p:nvPr/>
        </p:nvSpPr>
        <p:spPr>
          <a:xfrm>
            <a:off x="4145773" y="4002232"/>
            <a:ext cx="1061693" cy="457200"/>
          </a:xfrm>
          <a:prstGeom prst="roundRect">
            <a:avLst>
              <a:gd name="adj" fmla="val 16667"/>
            </a:avLst>
          </a:prstGeom>
          <a:solidFill>
            <a:srgbClr val="eeeac9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>
                <a:solidFill>
                  <a:schemeClr val="tx1"/>
                </a:solidFill>
                <a:cs typeface="함초롬바탕"/>
              </a:rPr>
              <a:t>지문인증</a:t>
            </a:r>
            <a:endParaRPr lang="ko-KR" altLang="en-US" sz="1400">
              <a:solidFill>
                <a:schemeClr val="tx1"/>
              </a:solidFill>
              <a:cs typeface="함초롬바탕"/>
            </a:endParaRPr>
          </a:p>
        </p:txBody>
      </p:sp>
      <p:sp>
        <p:nvSpPr>
          <p:cNvPr id="13" name=""/>
          <p:cNvSpPr txBox="1"/>
          <p:nvPr/>
        </p:nvSpPr>
        <p:spPr>
          <a:xfrm>
            <a:off x="5261610" y="3663456"/>
            <a:ext cx="3078480" cy="5182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기기 </a:t>
            </a:r>
            <a:r>
              <a:rPr lang="en-US" altLang="ko-KR" sz="1400">
                <a:cs typeface="함초롬바탕"/>
              </a:rPr>
              <a:t>ID, </a:t>
            </a:r>
            <a:r>
              <a:rPr lang="ko-KR" altLang="en-US" sz="1400">
                <a:cs typeface="함초롬바탕"/>
              </a:rPr>
              <a:t>군번</a:t>
            </a:r>
            <a:r>
              <a:rPr lang="en-US" altLang="ko-KR" sz="1400">
                <a:cs typeface="함초롬바탕"/>
              </a:rPr>
              <a:t>,</a:t>
            </a:r>
            <a:r>
              <a:rPr lang="ko-KR" altLang="en-US" sz="1400">
                <a:cs typeface="함초롬바탕"/>
              </a:rPr>
              <a:t> 반납 버튼 클릭 시간 등</a:t>
            </a:r>
            <a:endParaRPr lang="ko-KR" altLang="en-US" sz="1400">
              <a:cs typeface="함초롬바탕"/>
            </a:endParaRPr>
          </a:p>
          <a:p>
            <a:pPr algn="ctr">
              <a:defRPr/>
            </a:pPr>
            <a:r>
              <a:rPr lang="en-US" altLang="ko-KR" sz="1400">
                <a:cs typeface="함초롬바탕"/>
              </a:rPr>
              <a:t>QR</a:t>
            </a:r>
            <a:r>
              <a:rPr lang="ko-KR" altLang="en-US" sz="1400">
                <a:cs typeface="함초롬바탕"/>
              </a:rPr>
              <a:t>코드에 들어가야 하는 정보 전달</a:t>
            </a:r>
            <a:endParaRPr lang="ko-KR" altLang="en-US" sz="1400">
              <a:cs typeface="함초롬바탕"/>
            </a:endParaRPr>
          </a:p>
        </p:txBody>
      </p:sp>
      <p:sp>
        <p:nvSpPr>
          <p:cNvPr id="14" name=""/>
          <p:cNvSpPr txBox="1"/>
          <p:nvPr/>
        </p:nvSpPr>
        <p:spPr>
          <a:xfrm>
            <a:off x="3769994" y="4459432"/>
            <a:ext cx="2326006" cy="5107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실제 사용자가 맞는지 검증</a:t>
            </a:r>
            <a:endParaRPr lang="ko-KR" altLang="en-US" sz="1400">
              <a:cs typeface="함초롬바탕"/>
            </a:endParaRPr>
          </a:p>
          <a:p>
            <a:pPr algn="ctr">
              <a:defRPr/>
            </a:pPr>
            <a:r>
              <a:rPr lang="en-US" altLang="ko-KR" sz="1400">
                <a:cs typeface="함초롬바탕"/>
              </a:rPr>
              <a:t>(</a:t>
            </a:r>
            <a:r>
              <a:rPr lang="ko-KR" altLang="en-US" sz="1400">
                <a:cs typeface="함초롬바탕"/>
              </a:rPr>
              <a:t>투폰</a:t>
            </a:r>
            <a:r>
              <a:rPr lang="en-US" altLang="ko-KR" sz="1400">
                <a:cs typeface="함초롬바탕"/>
              </a:rPr>
              <a:t>,</a:t>
            </a:r>
            <a:r>
              <a:rPr lang="ko-KR" altLang="en-US" sz="1400">
                <a:cs typeface="함초롬바탕"/>
              </a:rPr>
              <a:t> 대리 출석 방지</a:t>
            </a:r>
            <a:r>
              <a:rPr lang="en-US" altLang="ko-KR" sz="1400">
                <a:cs typeface="함초롬바탕"/>
              </a:rPr>
              <a:t>)</a:t>
            </a:r>
            <a:endParaRPr lang="en-US" altLang="ko-KR" sz="1400">
              <a:cs typeface="함초롬바탕"/>
            </a:endParaRPr>
          </a:p>
        </p:txBody>
      </p:sp>
      <p:sp>
        <p:nvSpPr>
          <p:cNvPr id="15" name=""/>
          <p:cNvSpPr txBox="1"/>
          <p:nvPr/>
        </p:nvSpPr>
        <p:spPr>
          <a:xfrm>
            <a:off x="7971476" y="1160345"/>
            <a:ext cx="3173730" cy="514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전달 받은 값을 </a:t>
            </a:r>
            <a:r>
              <a:rPr lang="en-US" altLang="ko-KR" sz="1400">
                <a:cs typeface="함초롬바탕"/>
              </a:rPr>
              <a:t>QR</a:t>
            </a:r>
            <a:r>
              <a:rPr lang="ko-KR" altLang="en-US" sz="1400">
                <a:cs typeface="함초롬바탕"/>
              </a:rPr>
              <a:t>코드로 변환 및</a:t>
            </a:r>
            <a:endParaRPr lang="ko-KR" altLang="en-US" sz="1400">
              <a:cs typeface="함초롬바탕"/>
            </a:endParaRPr>
          </a:p>
          <a:p>
            <a:pPr algn="ctr">
              <a:defRPr/>
            </a:pPr>
            <a:r>
              <a:rPr lang="en-US" altLang="ko-KR" sz="1400">
                <a:cs typeface="함초롬바탕"/>
              </a:rPr>
              <a:t>QR</a:t>
            </a:r>
            <a:r>
              <a:rPr lang="ko-KR" altLang="en-US" sz="1400">
                <a:cs typeface="함초롬바탕"/>
              </a:rPr>
              <a:t>코드를 화면에 표시</a:t>
            </a:r>
            <a:endParaRPr lang="ko-KR" altLang="en-US" sz="1400">
              <a:cs typeface="함초롬바탕"/>
            </a:endParaRPr>
          </a:p>
        </p:txBody>
      </p:sp>
      <p:cxnSp>
        <p:nvCxnSpPr>
          <p:cNvPr id="16" name=""/>
          <p:cNvCxnSpPr/>
          <p:nvPr/>
        </p:nvCxnSpPr>
        <p:spPr>
          <a:xfrm>
            <a:off x="3445173" y="4230832"/>
            <a:ext cx="707058" cy="0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"/>
          <p:cNvCxnSpPr>
            <a:stCxn id="12" idx="3"/>
          </p:cNvCxnSpPr>
          <p:nvPr/>
        </p:nvCxnSpPr>
        <p:spPr>
          <a:xfrm>
            <a:off x="5207466" y="4230832"/>
            <a:ext cx="3249422" cy="0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"/>
          <p:cNvCxnSpPr/>
          <p:nvPr/>
        </p:nvCxnSpPr>
        <p:spPr>
          <a:xfrm rot="10800000">
            <a:off x="3660743" y="5859303"/>
            <a:ext cx="5017894" cy="0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"/>
          <p:cNvSpPr txBox="1"/>
          <p:nvPr/>
        </p:nvSpPr>
        <p:spPr>
          <a:xfrm>
            <a:off x="4852035" y="5542657"/>
            <a:ext cx="2306955" cy="294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제한시간 만료 시 자동 복귀</a:t>
            </a:r>
            <a:endParaRPr lang="ko-KR" altLang="en-US" sz="1400">
              <a:cs typeface="함초롬바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앱 소프트웨어 구조</a:t>
            </a:r>
            <a:endParaRPr lang="ko-KR" altLang="en-US"/>
          </a:p>
        </p:txBody>
      </p:sp>
      <p:grpSp>
        <p:nvGrpSpPr>
          <p:cNvPr id="4" name=""/>
          <p:cNvGrpSpPr/>
          <p:nvPr/>
        </p:nvGrpSpPr>
        <p:grpSpPr>
          <a:xfrm rot="0">
            <a:off x="1462484" y="1665466"/>
            <a:ext cx="2202908" cy="4673531"/>
            <a:chOff x="2354737" y="399657"/>
            <a:chExt cx="2828041" cy="5999768"/>
          </a:xfrm>
        </p:grpSpPr>
        <p:sp>
          <p:nvSpPr>
            <p:cNvPr id="5" name=""/>
            <p:cNvSpPr/>
            <p:nvPr/>
          </p:nvSpPr>
          <p:spPr>
            <a:xfrm>
              <a:off x="2354737" y="399657"/>
              <a:ext cx="2828041" cy="5999768"/>
            </a:xfrm>
            <a:prstGeom prst="roundRect">
              <a:avLst>
                <a:gd name="adj" fmla="val 11458"/>
              </a:avLst>
            </a:prstGeom>
            <a:solidFill>
              <a:srgbClr val="000000">
                <a:alpha val="100000"/>
              </a:srgbClr>
            </a:solidFill>
            <a:ln w="19050" cap="flat" cmpd="sng" algn="ctr">
              <a:solidFill>
                <a:srgbClr val="2e3e67">
                  <a:alpha val="100000"/>
                </a:srgbClr>
              </a:solidFill>
              <a:prstDash val="solid"/>
            </a:ln>
          </p:spPr>
          <p:txBody>
            <a:bodyPr anchor="ctr"/>
            <a:lstStyle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400" b="1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endParaRPr>
            </a:p>
          </p:txBody>
        </p:sp>
        <p:pic>
          <p:nvPicPr>
            <p:cNvPr id="6" name="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2472572" y="690457"/>
              <a:ext cx="2592371" cy="5474182"/>
            </a:xfrm>
            <a:prstGeom prst="rect">
              <a:avLst/>
            </a:prstGeom>
          </p:spPr>
        </p:pic>
      </p:grpSp>
      <p:grpSp>
        <p:nvGrpSpPr>
          <p:cNvPr id="7" name=""/>
          <p:cNvGrpSpPr/>
          <p:nvPr/>
        </p:nvGrpSpPr>
        <p:grpSpPr>
          <a:xfrm rot="0">
            <a:off x="8456888" y="1665467"/>
            <a:ext cx="2202907" cy="4673530"/>
            <a:chOff x="8560716" y="399657"/>
            <a:chExt cx="2828041" cy="5999768"/>
          </a:xfrm>
        </p:grpSpPr>
        <p:sp>
          <p:nvSpPr>
            <p:cNvPr id="8" name=""/>
            <p:cNvSpPr/>
            <p:nvPr/>
          </p:nvSpPr>
          <p:spPr>
            <a:xfrm>
              <a:off x="8560716" y="399657"/>
              <a:ext cx="2828041" cy="5999768"/>
            </a:xfrm>
            <a:prstGeom prst="roundRect">
              <a:avLst>
                <a:gd name="adj" fmla="val 11458"/>
              </a:avLst>
            </a:prstGeom>
            <a:solidFill>
              <a:srgbClr val="000000">
                <a:alpha val="100000"/>
              </a:srgbClr>
            </a:solidFill>
            <a:ln w="19050" cap="flat" cmpd="sng" algn="ctr">
              <a:solidFill>
                <a:srgbClr val="2e3e67">
                  <a:alpha val="100000"/>
                </a:srgbClr>
              </a:solidFill>
              <a:prstDash val="solid"/>
            </a:ln>
          </p:spPr>
          <p:txBody>
            <a:bodyPr anchor="ctr"/>
            <a:lstStyle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400" b="1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endParaRPr>
            </a:p>
          </p:txBody>
        </p:sp>
        <p:pic>
          <p:nvPicPr>
            <p:cNvPr id="9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8678551" y="690457"/>
              <a:ext cx="2592371" cy="5474182"/>
            </a:xfrm>
            <a:prstGeom prst="rect">
              <a:avLst/>
            </a:prstGeom>
          </p:spPr>
        </p:pic>
      </p:grpSp>
      <p:cxnSp>
        <p:nvCxnSpPr>
          <p:cNvPr id="10" name=""/>
          <p:cNvCxnSpPr/>
          <p:nvPr/>
        </p:nvCxnSpPr>
        <p:spPr>
          <a:xfrm>
            <a:off x="3444700" y="4671177"/>
            <a:ext cx="5027650" cy="0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"/>
          <p:cNvSpPr txBox="1"/>
          <p:nvPr/>
        </p:nvSpPr>
        <p:spPr>
          <a:xfrm>
            <a:off x="1432560" y="1365713"/>
            <a:ext cx="2249805" cy="2997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기존에 입력된 근무표 로딩</a:t>
            </a:r>
            <a:endParaRPr lang="ko-KR" altLang="en-US" sz="1400">
              <a:cs typeface="함초롬바탕"/>
            </a:endParaRPr>
          </a:p>
        </p:txBody>
      </p:sp>
      <p:sp>
        <p:nvSpPr>
          <p:cNvPr id="12" name=""/>
          <p:cNvSpPr txBox="1"/>
          <p:nvPr/>
        </p:nvSpPr>
        <p:spPr>
          <a:xfrm>
            <a:off x="4966335" y="4371424"/>
            <a:ext cx="2249805" cy="2997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기존에 입력된 근무표 전달</a:t>
            </a:r>
            <a:endParaRPr lang="ko-KR" altLang="en-US" sz="1400">
              <a:cs typeface="함초롬바탕"/>
            </a:endParaRPr>
          </a:p>
        </p:txBody>
      </p:sp>
      <p:sp>
        <p:nvSpPr>
          <p:cNvPr id="13" name=""/>
          <p:cNvSpPr txBox="1"/>
          <p:nvPr/>
        </p:nvSpPr>
        <p:spPr>
          <a:xfrm>
            <a:off x="7852410" y="1365713"/>
            <a:ext cx="3392805" cy="2997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근무표를 수정할 수 있는 인터페이스 제공</a:t>
            </a:r>
            <a:endParaRPr lang="ko-KR" altLang="en-US" sz="1400">
              <a:cs typeface="함초롬바탕"/>
            </a:endParaRPr>
          </a:p>
        </p:txBody>
      </p:sp>
      <p:sp>
        <p:nvSpPr>
          <p:cNvPr id="14" name=""/>
          <p:cNvSpPr txBox="1"/>
          <p:nvPr/>
        </p:nvSpPr>
        <p:spPr>
          <a:xfrm>
            <a:off x="5252085" y="5579233"/>
            <a:ext cx="1678305" cy="2997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수정된 근무표 전달</a:t>
            </a:r>
            <a:endParaRPr lang="ko-KR" altLang="en-US" sz="1400">
              <a:cs typeface="함초롬바탕"/>
            </a:endParaRPr>
          </a:p>
        </p:txBody>
      </p:sp>
      <p:cxnSp>
        <p:nvCxnSpPr>
          <p:cNvPr id="15" name=""/>
          <p:cNvCxnSpPr/>
          <p:nvPr/>
        </p:nvCxnSpPr>
        <p:spPr>
          <a:xfrm rot="10800000">
            <a:off x="3385607" y="5878927"/>
            <a:ext cx="5273533" cy="0"/>
          </a:xfrm>
          <a:prstGeom prst="straightConnector1">
            <a:avLst/>
          </a:prstGeom>
          <a:ln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"/>
          <p:cNvSpPr txBox="1"/>
          <p:nvPr/>
        </p:nvSpPr>
        <p:spPr>
          <a:xfrm>
            <a:off x="1718310" y="5729109"/>
            <a:ext cx="1678305" cy="2997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수정된 근무표 저장</a:t>
            </a:r>
            <a:endParaRPr lang="ko-KR" altLang="en-US" sz="1400">
              <a:cs typeface="함초롬바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웹 서버 구조</a:t>
            </a:r>
            <a:endParaRPr lang="ko-KR" altLang="en-US"/>
          </a:p>
        </p:txBody>
      </p:sp>
      <p:sp>
        <p:nvSpPr>
          <p:cNvPr id="5" name=""/>
          <p:cNvSpPr/>
          <p:nvPr/>
        </p:nvSpPr>
        <p:spPr>
          <a:xfrm>
            <a:off x="1441515" y="2059167"/>
            <a:ext cx="2081752" cy="3819820"/>
          </a:xfrm>
          <a:prstGeom prst="roundRect">
            <a:avLst>
              <a:gd name="adj" fmla="val 11458"/>
            </a:avLst>
          </a:prstGeom>
          <a:solidFill>
            <a:srgbClr val="ffccc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400">
              <a:solidFill>
                <a:schemeClr val="tx1"/>
              </a:solidFill>
              <a:cs typeface="함초롬바탕"/>
            </a:endParaRPr>
          </a:p>
        </p:txBody>
      </p:sp>
      <p:sp>
        <p:nvSpPr>
          <p:cNvPr id="6" name=""/>
          <p:cNvSpPr/>
          <p:nvPr/>
        </p:nvSpPr>
        <p:spPr>
          <a:xfrm>
            <a:off x="5055124" y="2059167"/>
            <a:ext cx="2081752" cy="3819820"/>
          </a:xfrm>
          <a:prstGeom prst="roundRect">
            <a:avLst>
              <a:gd name="adj" fmla="val 11458"/>
            </a:avLst>
          </a:prstGeom>
          <a:solidFill>
            <a:srgbClr val="c9eecc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400">
              <a:solidFill>
                <a:schemeClr val="tx1"/>
              </a:solidFill>
              <a:cs typeface="함초롬바탕"/>
            </a:endParaRPr>
          </a:p>
        </p:txBody>
      </p:sp>
      <p:sp>
        <p:nvSpPr>
          <p:cNvPr id="7" name=""/>
          <p:cNvSpPr/>
          <p:nvPr/>
        </p:nvSpPr>
        <p:spPr>
          <a:xfrm>
            <a:off x="8691356" y="2059167"/>
            <a:ext cx="2081752" cy="3819820"/>
          </a:xfrm>
          <a:prstGeom prst="roundRect">
            <a:avLst>
              <a:gd name="adj" fmla="val 11458"/>
            </a:avLst>
          </a:prstGeom>
          <a:solidFill>
            <a:srgbClr val="d1d1f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400">
              <a:solidFill>
                <a:schemeClr val="tx1"/>
              </a:solidFill>
              <a:cs typeface="함초롬바탕"/>
            </a:endParaRPr>
          </a:p>
        </p:txBody>
      </p:sp>
      <p:sp>
        <p:nvSpPr>
          <p:cNvPr id="8" name=""/>
          <p:cNvSpPr txBox="1"/>
          <p:nvPr/>
        </p:nvSpPr>
        <p:spPr>
          <a:xfrm>
            <a:off x="1975485" y="5878987"/>
            <a:ext cx="1049655" cy="3008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클라이언트</a:t>
            </a:r>
            <a:endParaRPr lang="ko-KR" altLang="en-US" sz="1400">
              <a:cs typeface="함초롬바탕"/>
            </a:endParaRPr>
          </a:p>
        </p:txBody>
      </p:sp>
      <p:sp>
        <p:nvSpPr>
          <p:cNvPr id="9" name=""/>
          <p:cNvSpPr txBox="1"/>
          <p:nvPr/>
        </p:nvSpPr>
        <p:spPr>
          <a:xfrm>
            <a:off x="5814060" y="5878987"/>
            <a:ext cx="535305" cy="3008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서버</a:t>
            </a:r>
            <a:endParaRPr lang="ko-KR" altLang="en-US" sz="1400">
              <a:cs typeface="함초롬바탕"/>
            </a:endParaRPr>
          </a:p>
        </p:txBody>
      </p:sp>
      <p:sp>
        <p:nvSpPr>
          <p:cNvPr id="10" name=""/>
          <p:cNvSpPr txBox="1"/>
          <p:nvPr/>
        </p:nvSpPr>
        <p:spPr>
          <a:xfrm>
            <a:off x="9509701" y="5878987"/>
            <a:ext cx="421064" cy="3008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1400">
                <a:cs typeface="함초롬바탕"/>
              </a:rPr>
              <a:t>DB</a:t>
            </a:r>
            <a:endParaRPr lang="en-US" altLang="ko-KR" sz="1400">
              <a:cs typeface="함초롬바탕"/>
            </a:endParaRPr>
          </a:p>
        </p:txBody>
      </p:sp>
      <p:sp>
        <p:nvSpPr>
          <p:cNvPr id="11" name=""/>
          <p:cNvSpPr/>
          <p:nvPr/>
        </p:nvSpPr>
        <p:spPr>
          <a:xfrm>
            <a:off x="1618267" y="2491229"/>
            <a:ext cx="1728247" cy="937770"/>
          </a:xfrm>
          <a:prstGeom prst="rect">
            <a:avLst/>
          </a:prstGeom>
          <a:solidFill>
            <a:srgbClr val="eeeac9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>
                <a:solidFill>
                  <a:schemeClr val="tx1"/>
                </a:solidFill>
                <a:cs typeface="함초롬바탕"/>
              </a:rPr>
              <a:t>로그인 정보 입력</a:t>
            </a:r>
            <a:endParaRPr lang="ko-KR" altLang="en-US" sz="1400">
              <a:solidFill>
                <a:schemeClr val="tx1"/>
              </a:solidFill>
              <a:cs typeface="함초롬바탕"/>
            </a:endParaRPr>
          </a:p>
        </p:txBody>
      </p:sp>
      <p:sp>
        <p:nvSpPr>
          <p:cNvPr id="12" name=""/>
          <p:cNvSpPr/>
          <p:nvPr/>
        </p:nvSpPr>
        <p:spPr>
          <a:xfrm>
            <a:off x="5231876" y="2491229"/>
            <a:ext cx="1728247" cy="937770"/>
          </a:xfrm>
          <a:prstGeom prst="rect">
            <a:avLst/>
          </a:prstGeom>
          <a:solidFill>
            <a:srgbClr val="eeeac9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400">
                <a:solidFill>
                  <a:schemeClr val="tx1"/>
                </a:solidFill>
                <a:cs typeface="함초롬바탕"/>
              </a:rPr>
              <a:t>DB</a:t>
            </a:r>
            <a:r>
              <a:rPr lang="ko-KR" altLang="en-US" sz="1400">
                <a:solidFill>
                  <a:schemeClr val="tx1"/>
                </a:solidFill>
                <a:cs typeface="함초롬바탕"/>
              </a:rPr>
              <a:t>에 저장 요청</a:t>
            </a:r>
            <a:endParaRPr lang="ko-KR" altLang="en-US" sz="1400">
              <a:solidFill>
                <a:schemeClr val="tx1"/>
              </a:solidFill>
              <a:cs typeface="함초롬바탕"/>
            </a:endParaRPr>
          </a:p>
        </p:txBody>
      </p:sp>
      <p:cxnSp>
        <p:nvCxnSpPr>
          <p:cNvPr id="13" name=""/>
          <p:cNvCxnSpPr>
            <a:stCxn id="11" idx="3"/>
            <a:endCxn id="12" idx="1"/>
          </p:cNvCxnSpPr>
          <p:nvPr/>
        </p:nvCxnSpPr>
        <p:spPr>
          <a:xfrm>
            <a:off x="3346514" y="2960114"/>
            <a:ext cx="1885362" cy="0"/>
          </a:xfrm>
          <a:prstGeom prst="straightConnector1">
            <a:avLst/>
          </a:prstGeom>
          <a:ln w="25400" cap="rnd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"/>
          <p:cNvSpPr txBox="1"/>
          <p:nvPr/>
        </p:nvSpPr>
        <p:spPr>
          <a:xfrm>
            <a:off x="3528060" y="2440637"/>
            <a:ext cx="1544955" cy="5197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이메일</a:t>
            </a:r>
            <a:r>
              <a:rPr lang="en-US" altLang="ko-KR" sz="1400">
                <a:cs typeface="함초롬바탕"/>
              </a:rPr>
              <a:t>,</a:t>
            </a:r>
            <a:r>
              <a:rPr lang="ko-KR" altLang="en-US" sz="1400">
                <a:cs typeface="함초롬바탕"/>
              </a:rPr>
              <a:t> 암호화 된</a:t>
            </a:r>
            <a:endParaRPr lang="ko-KR" altLang="en-US" sz="1400">
              <a:cs typeface="함초롬바탕"/>
            </a:endParaRPr>
          </a:p>
          <a:p>
            <a:pPr algn="ctr">
              <a:defRPr/>
            </a:pPr>
            <a:r>
              <a:rPr lang="ko-KR" altLang="en-US" sz="1400">
                <a:cs typeface="함초롬바탕"/>
              </a:rPr>
              <a:t>비밀번호 등</a:t>
            </a:r>
            <a:endParaRPr lang="ko-KR" altLang="en-US" sz="1400">
              <a:cs typeface="함초롬바탕"/>
            </a:endParaRPr>
          </a:p>
        </p:txBody>
      </p:sp>
      <p:sp>
        <p:nvSpPr>
          <p:cNvPr id="15" name=""/>
          <p:cNvSpPr/>
          <p:nvPr/>
        </p:nvSpPr>
        <p:spPr>
          <a:xfrm>
            <a:off x="8868108" y="2491229"/>
            <a:ext cx="1728247" cy="937770"/>
          </a:xfrm>
          <a:prstGeom prst="rect">
            <a:avLst/>
          </a:prstGeom>
          <a:solidFill>
            <a:srgbClr val="eeeac9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400">
                <a:solidFill>
                  <a:schemeClr val="tx1"/>
                </a:solidFill>
                <a:cs typeface="함초롬바탕"/>
              </a:rPr>
              <a:t>DB</a:t>
            </a:r>
            <a:r>
              <a:rPr lang="ko-KR" altLang="en-US" sz="1400">
                <a:solidFill>
                  <a:schemeClr val="tx1"/>
                </a:solidFill>
                <a:cs typeface="함초롬바탕"/>
              </a:rPr>
              <a:t>에 저장</a:t>
            </a:r>
            <a:endParaRPr lang="ko-KR" altLang="en-US" sz="1400">
              <a:solidFill>
                <a:schemeClr val="tx1"/>
              </a:solidFill>
              <a:cs typeface="함초롬바탕"/>
            </a:endParaRPr>
          </a:p>
        </p:txBody>
      </p:sp>
      <p:cxnSp>
        <p:nvCxnSpPr>
          <p:cNvPr id="16" name=""/>
          <p:cNvCxnSpPr>
            <a:stCxn id="12" idx="3"/>
            <a:endCxn id="15" idx="1"/>
          </p:cNvCxnSpPr>
          <p:nvPr/>
        </p:nvCxnSpPr>
        <p:spPr>
          <a:xfrm>
            <a:off x="6960123" y="2960114"/>
            <a:ext cx="1907985" cy="0"/>
          </a:xfrm>
          <a:prstGeom prst="straightConnector1">
            <a:avLst/>
          </a:prstGeom>
          <a:ln w="25400" cap="rnd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"/>
          <p:cNvSpPr txBox="1"/>
          <p:nvPr/>
        </p:nvSpPr>
        <p:spPr>
          <a:xfrm>
            <a:off x="7157085" y="2440637"/>
            <a:ext cx="1544955" cy="5197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이메일</a:t>
            </a:r>
            <a:r>
              <a:rPr lang="en-US" altLang="ko-KR" sz="1400">
                <a:cs typeface="함초롬바탕"/>
              </a:rPr>
              <a:t>,</a:t>
            </a:r>
            <a:r>
              <a:rPr lang="ko-KR" altLang="en-US" sz="1400">
                <a:cs typeface="함초롬바탕"/>
              </a:rPr>
              <a:t> 암호화 된</a:t>
            </a:r>
            <a:endParaRPr lang="ko-KR" altLang="en-US" sz="1400">
              <a:cs typeface="함초롬바탕"/>
            </a:endParaRPr>
          </a:p>
          <a:p>
            <a:pPr algn="ctr">
              <a:defRPr/>
            </a:pPr>
            <a:r>
              <a:rPr lang="ko-KR" altLang="en-US" sz="1400">
                <a:cs typeface="함초롬바탕"/>
              </a:rPr>
              <a:t>비밀번호 등</a:t>
            </a:r>
            <a:endParaRPr lang="ko-KR" altLang="en-US" sz="1400">
              <a:cs typeface="함초롬바탕"/>
            </a:endParaRPr>
          </a:p>
        </p:txBody>
      </p:sp>
      <p:sp>
        <p:nvSpPr>
          <p:cNvPr id="18" name=""/>
          <p:cNvSpPr/>
          <p:nvPr/>
        </p:nvSpPr>
        <p:spPr>
          <a:xfrm>
            <a:off x="5231876" y="3969077"/>
            <a:ext cx="1728247" cy="937770"/>
          </a:xfrm>
          <a:prstGeom prst="rect">
            <a:avLst/>
          </a:prstGeom>
          <a:solidFill>
            <a:srgbClr val="eeeac9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400">
                <a:solidFill>
                  <a:schemeClr val="tx1"/>
                </a:solidFill>
                <a:cs typeface="함초롬바탕"/>
              </a:rPr>
              <a:t>DB</a:t>
            </a:r>
            <a:r>
              <a:rPr lang="ko-KR" altLang="en-US" sz="1400">
                <a:solidFill>
                  <a:schemeClr val="tx1"/>
                </a:solidFill>
                <a:cs typeface="함초롬바탕"/>
              </a:rPr>
              <a:t>에 저장된 결과 반환</a:t>
            </a:r>
            <a:endParaRPr lang="ko-KR" altLang="en-US" sz="1400">
              <a:solidFill>
                <a:schemeClr val="tx1"/>
              </a:solidFill>
              <a:cs typeface="함초롬바탕"/>
            </a:endParaRPr>
          </a:p>
        </p:txBody>
      </p:sp>
      <p:cxnSp>
        <p:nvCxnSpPr>
          <p:cNvPr id="19" name=""/>
          <p:cNvCxnSpPr>
            <a:stCxn id="15" idx="2"/>
            <a:endCxn id="18" idx="3"/>
          </p:cNvCxnSpPr>
          <p:nvPr/>
        </p:nvCxnSpPr>
        <p:spPr>
          <a:xfrm rot="5400000">
            <a:off x="7841696" y="2547426"/>
            <a:ext cx="1008963" cy="2772109"/>
          </a:xfrm>
          <a:prstGeom prst="bentConnector2">
            <a:avLst/>
          </a:prstGeom>
          <a:ln w="25400" cap="rnd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"/>
          <p:cNvSpPr txBox="1"/>
          <p:nvPr/>
        </p:nvSpPr>
        <p:spPr>
          <a:xfrm>
            <a:off x="7366634" y="3918229"/>
            <a:ext cx="1097280" cy="5185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완료 또는</a:t>
            </a:r>
            <a:endParaRPr lang="ko-KR" altLang="en-US" sz="1400">
              <a:cs typeface="함초롬바탕"/>
            </a:endParaRPr>
          </a:p>
          <a:p>
            <a:pPr algn="ctr">
              <a:defRPr/>
            </a:pPr>
            <a:r>
              <a:rPr lang="ko-KR" altLang="en-US" sz="1400">
                <a:cs typeface="함초롬바탕"/>
              </a:rPr>
              <a:t>에러 메세지</a:t>
            </a:r>
            <a:endParaRPr lang="ko-KR" altLang="en-US" sz="1400">
              <a:cs typeface="함초롬바탕"/>
            </a:endParaRPr>
          </a:p>
        </p:txBody>
      </p:sp>
      <p:sp>
        <p:nvSpPr>
          <p:cNvPr id="21" name=""/>
          <p:cNvSpPr/>
          <p:nvPr/>
        </p:nvSpPr>
        <p:spPr>
          <a:xfrm>
            <a:off x="1618267" y="3969078"/>
            <a:ext cx="1728247" cy="937770"/>
          </a:xfrm>
          <a:prstGeom prst="rect">
            <a:avLst/>
          </a:prstGeom>
          <a:solidFill>
            <a:srgbClr val="eeeac9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400">
                <a:solidFill>
                  <a:schemeClr val="tx1"/>
                </a:solidFill>
                <a:cs typeface="함초롬바탕"/>
              </a:rPr>
              <a:t>관리자 페이지로 전환 또는 재로그인 요청</a:t>
            </a:r>
            <a:endParaRPr lang="ko-KR" altLang="en-US" sz="1400">
              <a:solidFill>
                <a:schemeClr val="tx1"/>
              </a:solidFill>
              <a:cs typeface="함초롬바탕"/>
            </a:endParaRPr>
          </a:p>
        </p:txBody>
      </p:sp>
      <p:cxnSp>
        <p:nvCxnSpPr>
          <p:cNvPr id="22" name=""/>
          <p:cNvCxnSpPr>
            <a:stCxn id="18" idx="1"/>
            <a:endCxn id="21" idx="3"/>
          </p:cNvCxnSpPr>
          <p:nvPr/>
        </p:nvCxnSpPr>
        <p:spPr>
          <a:xfrm rot="10800000" flipV="1">
            <a:off x="3346514" y="4437962"/>
            <a:ext cx="1885362" cy="1"/>
          </a:xfrm>
          <a:prstGeom prst="straightConnector1">
            <a:avLst/>
          </a:prstGeom>
          <a:ln w="25400" cap="rnd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"/>
          <p:cNvSpPr txBox="1"/>
          <p:nvPr/>
        </p:nvSpPr>
        <p:spPr>
          <a:xfrm>
            <a:off x="3728085" y="3918229"/>
            <a:ext cx="1106805" cy="5185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400">
                <a:cs typeface="함초롬바탕"/>
              </a:rPr>
              <a:t>완료 또는</a:t>
            </a:r>
            <a:endParaRPr lang="ko-KR" altLang="en-US" sz="1400">
              <a:cs typeface="함초롬바탕"/>
            </a:endParaRPr>
          </a:p>
          <a:p>
            <a:pPr algn="ctr">
              <a:defRPr/>
            </a:pPr>
            <a:r>
              <a:rPr lang="ko-KR" altLang="en-US" sz="1400">
                <a:cs typeface="함초롬바탕"/>
              </a:rPr>
              <a:t>에러 메세지</a:t>
            </a:r>
            <a:endParaRPr lang="ko-KR" altLang="en-US" sz="1400">
              <a:cs typeface="함초롬바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웹 서버 구조</a:t>
            </a: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1441515" y="2059167"/>
            <a:ext cx="2081752" cy="3819820"/>
          </a:xfrm>
          <a:prstGeom prst="roundRect">
            <a:avLst>
              <a:gd name="adj" fmla="val 11458"/>
            </a:avLst>
          </a:prstGeom>
          <a:solidFill>
            <a:srgbClr val="ffcccc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5" name=""/>
          <p:cNvSpPr/>
          <p:nvPr/>
        </p:nvSpPr>
        <p:spPr>
          <a:xfrm>
            <a:off x="5055124" y="2059167"/>
            <a:ext cx="2081752" cy="3819820"/>
          </a:xfrm>
          <a:prstGeom prst="roundRect">
            <a:avLst>
              <a:gd name="adj" fmla="val 11458"/>
            </a:avLst>
          </a:prstGeom>
          <a:solidFill>
            <a:srgbClr val="c9eecc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6" name=""/>
          <p:cNvSpPr/>
          <p:nvPr/>
        </p:nvSpPr>
        <p:spPr>
          <a:xfrm>
            <a:off x="8691356" y="2059167"/>
            <a:ext cx="2081752" cy="3819820"/>
          </a:xfrm>
          <a:prstGeom prst="roundRect">
            <a:avLst>
              <a:gd name="adj" fmla="val 11458"/>
            </a:avLst>
          </a:prstGeom>
          <a:solidFill>
            <a:srgbClr val="d1d1f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7" name=""/>
          <p:cNvSpPr txBox="1"/>
          <p:nvPr/>
        </p:nvSpPr>
        <p:spPr>
          <a:xfrm>
            <a:off x="1975485" y="5878987"/>
            <a:ext cx="1049655" cy="3008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클라이언트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8" name=""/>
          <p:cNvSpPr txBox="1"/>
          <p:nvPr/>
        </p:nvSpPr>
        <p:spPr>
          <a:xfrm>
            <a:off x="5814060" y="5878987"/>
            <a:ext cx="535305" cy="3008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서버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9" name=""/>
          <p:cNvSpPr txBox="1"/>
          <p:nvPr/>
        </p:nvSpPr>
        <p:spPr>
          <a:xfrm>
            <a:off x="9509701" y="5878987"/>
            <a:ext cx="421064" cy="3008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DB</a:t>
            </a:r>
            <a:endPara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10" name=""/>
          <p:cNvSpPr/>
          <p:nvPr/>
        </p:nvSpPr>
        <p:spPr>
          <a:xfrm>
            <a:off x="1618267" y="342900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병사 추가 또는 삭제 정보 입력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11" name=""/>
          <p:cNvSpPr/>
          <p:nvPr/>
        </p:nvSpPr>
        <p:spPr>
          <a:xfrm>
            <a:off x="5231876" y="342900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DB</a:t>
            </a: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에 업데이트 요청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cxnSp>
        <p:nvCxnSpPr>
          <p:cNvPr id="12" name=""/>
          <p:cNvCxnSpPr>
            <a:stCxn id="10" idx="3"/>
            <a:endCxn id="11" idx="1"/>
          </p:cNvCxnSpPr>
          <p:nvPr/>
        </p:nvCxnSpPr>
        <p:spPr>
          <a:xfrm>
            <a:off x="3346514" y="3897885"/>
            <a:ext cx="1885362" cy="0"/>
          </a:xfrm>
          <a:prstGeom prst="straightConnector1">
            <a:avLst/>
          </a:prstGeom>
          <a:noFill/>
          <a:ln w="25400" cap="rnd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13" name=""/>
          <p:cNvSpPr txBox="1"/>
          <p:nvPr/>
        </p:nvSpPr>
        <p:spPr>
          <a:xfrm>
            <a:off x="3718560" y="3378407"/>
            <a:ext cx="1202055" cy="5197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군번</a:t>
            </a:r>
            <a:r>
              <a: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 이름 등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병사 정보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14" name=""/>
          <p:cNvSpPr/>
          <p:nvPr/>
        </p:nvSpPr>
        <p:spPr>
          <a:xfrm>
            <a:off x="8868108" y="342900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DB</a:t>
            </a: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에 업데이트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cxnSp>
        <p:nvCxnSpPr>
          <p:cNvPr id="15" name=""/>
          <p:cNvCxnSpPr>
            <a:stCxn id="11" idx="3"/>
            <a:endCxn id="14" idx="1"/>
          </p:cNvCxnSpPr>
          <p:nvPr/>
        </p:nvCxnSpPr>
        <p:spPr>
          <a:xfrm>
            <a:off x="6960123" y="3897885"/>
            <a:ext cx="1907985" cy="0"/>
          </a:xfrm>
          <a:prstGeom prst="straightConnector1">
            <a:avLst/>
          </a:prstGeom>
          <a:noFill/>
          <a:ln w="25400" cap="rnd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16" name=""/>
          <p:cNvSpPr/>
          <p:nvPr/>
        </p:nvSpPr>
        <p:spPr>
          <a:xfrm>
            <a:off x="5231876" y="4697574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DB</a:t>
            </a: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에 업데이트된 결과 반환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cxnSp>
        <p:nvCxnSpPr>
          <p:cNvPr id="17" name=""/>
          <p:cNvCxnSpPr>
            <a:stCxn id="14" idx="2"/>
            <a:endCxn id="16" idx="3"/>
          </p:cNvCxnSpPr>
          <p:nvPr/>
        </p:nvCxnSpPr>
        <p:spPr>
          <a:xfrm rot="5400000">
            <a:off x="7946333" y="3380560"/>
            <a:ext cx="799689" cy="2772109"/>
          </a:xfrm>
          <a:prstGeom prst="bentConnector2">
            <a:avLst/>
          </a:prstGeom>
          <a:noFill/>
          <a:ln w="25400" cap="rnd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18" name=""/>
          <p:cNvSpPr txBox="1"/>
          <p:nvPr/>
        </p:nvSpPr>
        <p:spPr>
          <a:xfrm>
            <a:off x="7366634" y="4646725"/>
            <a:ext cx="1097280" cy="5185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완료 또는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에러 메세지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19" name=""/>
          <p:cNvSpPr/>
          <p:nvPr/>
        </p:nvSpPr>
        <p:spPr>
          <a:xfrm>
            <a:off x="1618267" y="4697575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관리자 페이지로 전환 또는 재로그인 요청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cxnSp>
        <p:nvCxnSpPr>
          <p:cNvPr id="20" name=""/>
          <p:cNvCxnSpPr>
            <a:stCxn id="16" idx="1"/>
            <a:endCxn id="19" idx="3"/>
          </p:cNvCxnSpPr>
          <p:nvPr/>
        </p:nvCxnSpPr>
        <p:spPr>
          <a:xfrm rot="10800000" flipV="1">
            <a:off x="3346514" y="5166459"/>
            <a:ext cx="1885362" cy="1"/>
          </a:xfrm>
          <a:prstGeom prst="straightConnector1">
            <a:avLst/>
          </a:prstGeom>
          <a:noFill/>
          <a:ln w="25400" cap="rnd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21" name=""/>
          <p:cNvSpPr txBox="1"/>
          <p:nvPr/>
        </p:nvSpPr>
        <p:spPr>
          <a:xfrm>
            <a:off x="3537585" y="4646725"/>
            <a:ext cx="1506855" cy="5185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결과 메세지 및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수정된 병사 목록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7147560" y="2414065"/>
            <a:ext cx="1506855" cy="2986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저장된 병사 목록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23" name=""/>
          <p:cNvSpPr/>
          <p:nvPr/>
        </p:nvSpPr>
        <p:spPr>
          <a:xfrm>
            <a:off x="1618267" y="224083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저장된 병사 목록 화면에 표시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24" name=""/>
          <p:cNvSpPr/>
          <p:nvPr/>
        </p:nvSpPr>
        <p:spPr>
          <a:xfrm>
            <a:off x="5231876" y="224083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DB</a:t>
            </a: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에 병사 목록 요청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25" name=""/>
          <p:cNvSpPr/>
          <p:nvPr/>
        </p:nvSpPr>
        <p:spPr>
          <a:xfrm>
            <a:off x="8868108" y="224083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등록된 병사 목록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cxnSp>
        <p:nvCxnSpPr>
          <p:cNvPr id="26" name=""/>
          <p:cNvCxnSpPr>
            <a:stCxn id="25" idx="1"/>
            <a:endCxn id="24" idx="3"/>
          </p:cNvCxnSpPr>
          <p:nvPr/>
        </p:nvCxnSpPr>
        <p:spPr>
          <a:xfrm rot="10800000">
            <a:off x="6960123" y="2709715"/>
            <a:ext cx="1907985" cy="0"/>
          </a:xfrm>
          <a:prstGeom prst="straightConnector1">
            <a:avLst/>
          </a:prstGeom>
          <a:ln w="25400" cap="rnd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"/>
          <p:cNvCxnSpPr>
            <a:stCxn id="24" idx="1"/>
            <a:endCxn id="23" idx="3"/>
          </p:cNvCxnSpPr>
          <p:nvPr/>
        </p:nvCxnSpPr>
        <p:spPr>
          <a:xfrm rot="10800000">
            <a:off x="3346514" y="2709715"/>
            <a:ext cx="1885362" cy="0"/>
          </a:xfrm>
          <a:prstGeom prst="straightConnector1">
            <a:avLst/>
          </a:prstGeom>
          <a:ln w="25400" cap="rnd">
            <a:solidFill>
              <a:schemeClr val="dk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"/>
          <p:cNvSpPr txBox="1"/>
          <p:nvPr/>
        </p:nvSpPr>
        <p:spPr>
          <a:xfrm>
            <a:off x="3585210" y="2409057"/>
            <a:ext cx="1506855" cy="300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저장된 병사 목록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웹 서버 구조</a:t>
            </a:r>
            <a:endParaRPr lang="ko-KR" altLang="en-US"/>
          </a:p>
        </p:txBody>
      </p:sp>
      <p:sp>
        <p:nvSpPr>
          <p:cNvPr id="4" name=""/>
          <p:cNvSpPr/>
          <p:nvPr/>
        </p:nvSpPr>
        <p:spPr>
          <a:xfrm>
            <a:off x="1441515" y="2059167"/>
            <a:ext cx="2081752" cy="3819820"/>
          </a:xfrm>
          <a:prstGeom prst="roundRect">
            <a:avLst>
              <a:gd name="adj" fmla="val 11458"/>
            </a:avLst>
          </a:prstGeom>
          <a:solidFill>
            <a:srgbClr val="ffcccc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5" name=""/>
          <p:cNvSpPr/>
          <p:nvPr/>
        </p:nvSpPr>
        <p:spPr>
          <a:xfrm>
            <a:off x="5055124" y="2059167"/>
            <a:ext cx="2081752" cy="3819820"/>
          </a:xfrm>
          <a:prstGeom prst="roundRect">
            <a:avLst>
              <a:gd name="adj" fmla="val 11458"/>
            </a:avLst>
          </a:prstGeom>
          <a:solidFill>
            <a:srgbClr val="c9eecc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6" name=""/>
          <p:cNvSpPr/>
          <p:nvPr/>
        </p:nvSpPr>
        <p:spPr>
          <a:xfrm>
            <a:off x="8691356" y="2059167"/>
            <a:ext cx="2081752" cy="3819820"/>
          </a:xfrm>
          <a:prstGeom prst="roundRect">
            <a:avLst>
              <a:gd name="adj" fmla="val 11458"/>
            </a:avLst>
          </a:prstGeom>
          <a:solidFill>
            <a:srgbClr val="d1d1f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7" name=""/>
          <p:cNvSpPr txBox="1"/>
          <p:nvPr/>
        </p:nvSpPr>
        <p:spPr>
          <a:xfrm>
            <a:off x="1975485" y="5878987"/>
            <a:ext cx="1049655" cy="3008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클라이언트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8" name=""/>
          <p:cNvSpPr txBox="1"/>
          <p:nvPr/>
        </p:nvSpPr>
        <p:spPr>
          <a:xfrm>
            <a:off x="5814060" y="5878987"/>
            <a:ext cx="535305" cy="3008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서버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9" name=""/>
          <p:cNvSpPr txBox="1"/>
          <p:nvPr/>
        </p:nvSpPr>
        <p:spPr>
          <a:xfrm>
            <a:off x="9509701" y="5878987"/>
            <a:ext cx="421064" cy="3008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DB</a:t>
            </a:r>
            <a:endPara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10" name=""/>
          <p:cNvSpPr/>
          <p:nvPr/>
        </p:nvSpPr>
        <p:spPr>
          <a:xfrm>
            <a:off x="1618267" y="342900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주기적으로 스마트폰 반납 시각 갱신 요청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11" name=""/>
          <p:cNvSpPr/>
          <p:nvPr/>
        </p:nvSpPr>
        <p:spPr>
          <a:xfrm>
            <a:off x="5231876" y="342900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DB</a:t>
            </a: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에 스마트폰 반납 시각 정보 요청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cxnSp>
        <p:nvCxnSpPr>
          <p:cNvPr id="12" name=""/>
          <p:cNvCxnSpPr>
            <a:stCxn id="10" idx="3"/>
            <a:endCxn id="11" idx="1"/>
          </p:cNvCxnSpPr>
          <p:nvPr/>
        </p:nvCxnSpPr>
        <p:spPr>
          <a:xfrm>
            <a:off x="3346514" y="3897885"/>
            <a:ext cx="1885362" cy="0"/>
          </a:xfrm>
          <a:prstGeom prst="straightConnector1">
            <a:avLst/>
          </a:prstGeom>
          <a:noFill/>
          <a:ln w="25400" cap="rnd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13" name=""/>
          <p:cNvSpPr txBox="1"/>
          <p:nvPr/>
        </p:nvSpPr>
        <p:spPr>
          <a:xfrm>
            <a:off x="3670935" y="3601547"/>
            <a:ext cx="1335405" cy="2963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별도 정보 없음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14" name=""/>
          <p:cNvSpPr/>
          <p:nvPr/>
        </p:nvSpPr>
        <p:spPr>
          <a:xfrm>
            <a:off x="8868108" y="342900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각 병사 별 스마트폰 반납 시각 조회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cxnSp>
        <p:nvCxnSpPr>
          <p:cNvPr id="15" name=""/>
          <p:cNvCxnSpPr>
            <a:stCxn id="11" idx="3"/>
            <a:endCxn id="14" idx="1"/>
          </p:cNvCxnSpPr>
          <p:nvPr/>
        </p:nvCxnSpPr>
        <p:spPr>
          <a:xfrm>
            <a:off x="6960123" y="3897885"/>
            <a:ext cx="1907985" cy="0"/>
          </a:xfrm>
          <a:prstGeom prst="straightConnector1">
            <a:avLst/>
          </a:prstGeom>
          <a:noFill/>
          <a:ln w="25400" cap="rnd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16" name=""/>
          <p:cNvSpPr/>
          <p:nvPr/>
        </p:nvSpPr>
        <p:spPr>
          <a:xfrm>
            <a:off x="5231876" y="4697574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DB</a:t>
            </a: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에서 가져온 결과 반환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cxnSp>
        <p:nvCxnSpPr>
          <p:cNvPr id="17" name=""/>
          <p:cNvCxnSpPr>
            <a:stCxn id="14" idx="2"/>
            <a:endCxn id="16" idx="3"/>
          </p:cNvCxnSpPr>
          <p:nvPr/>
        </p:nvCxnSpPr>
        <p:spPr>
          <a:xfrm rot="5400000">
            <a:off x="7946333" y="3380560"/>
            <a:ext cx="799689" cy="2772109"/>
          </a:xfrm>
          <a:prstGeom prst="bentConnector2">
            <a:avLst/>
          </a:prstGeom>
          <a:noFill/>
          <a:ln w="25400" cap="rnd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18" name=""/>
          <p:cNvSpPr txBox="1"/>
          <p:nvPr/>
        </p:nvSpPr>
        <p:spPr>
          <a:xfrm>
            <a:off x="7176134" y="4646725"/>
            <a:ext cx="1497331" cy="5139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병사 별 스마트폰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반납 시각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19" name=""/>
          <p:cNvSpPr/>
          <p:nvPr/>
        </p:nvSpPr>
        <p:spPr>
          <a:xfrm>
            <a:off x="1618267" y="4697575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기존과 달라진 정보에 별도 표시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cxnSp>
        <p:nvCxnSpPr>
          <p:cNvPr id="20" name=""/>
          <p:cNvCxnSpPr>
            <a:stCxn id="16" idx="1"/>
            <a:endCxn id="19" idx="3"/>
          </p:cNvCxnSpPr>
          <p:nvPr/>
        </p:nvCxnSpPr>
        <p:spPr>
          <a:xfrm rot="10800000" flipV="1">
            <a:off x="3346514" y="5166459"/>
            <a:ext cx="1885362" cy="1"/>
          </a:xfrm>
          <a:prstGeom prst="straightConnector1">
            <a:avLst/>
          </a:prstGeom>
          <a:noFill/>
          <a:ln w="25400" cap="rnd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21" name=""/>
          <p:cNvSpPr txBox="1"/>
          <p:nvPr/>
        </p:nvSpPr>
        <p:spPr>
          <a:xfrm>
            <a:off x="3528060" y="4646725"/>
            <a:ext cx="1506855" cy="5139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병사 별 스마트폰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반납 시각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7147560" y="2414065"/>
            <a:ext cx="1506855" cy="2986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저장된 병사 목록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23" name=""/>
          <p:cNvSpPr/>
          <p:nvPr/>
        </p:nvSpPr>
        <p:spPr>
          <a:xfrm>
            <a:off x="1618267" y="224083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저장된 병사 목록 화면에 표시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24" name=""/>
          <p:cNvSpPr/>
          <p:nvPr/>
        </p:nvSpPr>
        <p:spPr>
          <a:xfrm>
            <a:off x="5231876" y="224083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DB</a:t>
            </a: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에 병사 목록 요청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25" name=""/>
          <p:cNvSpPr/>
          <p:nvPr/>
        </p:nvSpPr>
        <p:spPr>
          <a:xfrm>
            <a:off x="8868108" y="2240830"/>
            <a:ext cx="1728247" cy="937770"/>
          </a:xfrm>
          <a:prstGeom prst="rect">
            <a:avLst/>
          </a:prstGeom>
          <a:solidFill>
            <a:srgbClr val="eeeac9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등록된 병사 목록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cxnSp>
        <p:nvCxnSpPr>
          <p:cNvPr id="26" name=""/>
          <p:cNvCxnSpPr>
            <a:stCxn id="25" idx="1"/>
            <a:endCxn id="24" idx="3"/>
          </p:cNvCxnSpPr>
          <p:nvPr/>
        </p:nvCxnSpPr>
        <p:spPr>
          <a:xfrm rot="10800000">
            <a:off x="6960123" y="2709715"/>
            <a:ext cx="1907985" cy="0"/>
          </a:xfrm>
          <a:prstGeom prst="straightConnector1">
            <a:avLst/>
          </a:prstGeom>
          <a:noFill/>
          <a:ln w="25400" cap="rnd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cxnSp>
        <p:nvCxnSpPr>
          <p:cNvPr id="27" name=""/>
          <p:cNvCxnSpPr>
            <a:stCxn id="24" idx="1"/>
            <a:endCxn id="23" idx="3"/>
          </p:cNvCxnSpPr>
          <p:nvPr/>
        </p:nvCxnSpPr>
        <p:spPr>
          <a:xfrm rot="10800000">
            <a:off x="3346514" y="2709715"/>
            <a:ext cx="1885362" cy="0"/>
          </a:xfrm>
          <a:prstGeom prst="straightConnector1">
            <a:avLst/>
          </a:prstGeom>
          <a:noFill/>
          <a:ln w="25400" cap="rnd" cmpd="sng" algn="ctr">
            <a:solidFill>
              <a:srgbClr val="000000">
                <a:alpha val="100000"/>
              </a:srgbClr>
            </a:solidFill>
            <a:prstDash val="solid"/>
            <a:tailEnd type="arrow"/>
          </a:ln>
        </p:spPr>
      </p:cxnSp>
      <p:sp>
        <p:nvSpPr>
          <p:cNvPr id="28" name=""/>
          <p:cNvSpPr txBox="1"/>
          <p:nvPr/>
        </p:nvSpPr>
        <p:spPr>
          <a:xfrm>
            <a:off x="3585210" y="2409057"/>
            <a:ext cx="1506855" cy="300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저장된 병사 목록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  <p:sp>
        <p:nvSpPr>
          <p:cNvPr id="29" name=""/>
          <p:cNvSpPr txBox="1"/>
          <p:nvPr/>
        </p:nvSpPr>
        <p:spPr>
          <a:xfrm>
            <a:off x="7242810" y="3601547"/>
            <a:ext cx="1335405" cy="2963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  <a:solidFill>
                  <a:srgbClr val="000000"/>
                </a:solidFill>
                <a:cs typeface="함초롬바탕"/>
              </a:rPr>
              <a:t>별도 정보 없음</a:t>
            </a:r>
            <a:endParaRPr xmlns:mc="http://schemas.openxmlformats.org/markup-compatibility/2006" xmlns:hp="http://schemas.haansoft.com/office/presentation/8.0" kumimoji="0" lang="ko-KR" altLang="en-US" sz="1400" i="0" u="none" strike="noStrike" kern="1200" cap="none" spc="0" normalizeH="0" baseline="0" mc:Ignorable="hp" hp:hslEmbossed="0">
              <a:solidFill>
                <a:srgbClr val="000000"/>
              </a:solidFill>
              <a:cs typeface="함초롬바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앞으로의 발전 가능성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점호 과정 중에 </a:t>
            </a:r>
            <a:r>
              <a:rPr lang="en-US" altLang="ko-KR"/>
              <a:t>QR</a:t>
            </a:r>
            <a:r>
              <a:rPr lang="ko-KR" altLang="en-US"/>
              <a:t>코드를 통해</a:t>
            </a:r>
            <a:br>
              <a:rPr lang="ko-KR" altLang="en-US"/>
            </a:br>
            <a:r>
              <a:rPr lang="ko-KR" altLang="en-US"/>
              <a:t>병사의 하루 운동량 등 다른 정보도 함께 전송하여</a:t>
            </a:r>
            <a:br>
              <a:rPr lang="ko-KR" altLang="en-US"/>
            </a:br>
            <a:r>
              <a:rPr lang="ko-KR" altLang="en-US"/>
              <a:t>다양한 서비스를 만드는 데에 활용할 수 있다</a:t>
            </a: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인증기에 적외선 체온계를 추가하여</a:t>
            </a:r>
            <a:br>
              <a:rPr lang="ko-KR" altLang="en-US"/>
            </a:br>
            <a:r>
              <a:rPr lang="ko-KR" altLang="en-US"/>
              <a:t>점호 과정 중에 스마트폰을 반납하는 동시에</a:t>
            </a:r>
            <a:br>
              <a:rPr lang="ko-KR" altLang="en-US"/>
            </a:br>
            <a:r>
              <a:rPr lang="ko-KR" altLang="en-US"/>
              <a:t>비대면 건강 체크를 할 수 있다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프로젝트 설명</a:t>
            </a:r>
            <a:endParaRPr lang="ko-KR" altLang="en-US"/>
          </a:p>
        </p:txBody>
      </p:sp>
      <p:sp>
        <p:nvSpPr>
          <p:cNvPr id="5" name=""/>
          <p:cNvSpPr txBox="1"/>
          <p:nvPr/>
        </p:nvSpPr>
        <p:spPr>
          <a:xfrm>
            <a:off x="3152853" y="2943021"/>
            <a:ext cx="1416542" cy="485979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2600"/>
              <a:t>비대면</a:t>
            </a:r>
            <a:endParaRPr lang="ko-KR" altLang="en-US" sz="2600"/>
          </a:p>
        </p:txBody>
      </p:sp>
      <p:sp>
        <p:nvSpPr>
          <p:cNvPr id="7" name=""/>
          <p:cNvSpPr txBox="1"/>
          <p:nvPr/>
        </p:nvSpPr>
        <p:spPr>
          <a:xfrm>
            <a:off x="2155006" y="3429000"/>
            <a:ext cx="3478118" cy="712470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100" b="1"/>
              <a:t>스마트폰 반납</a:t>
            </a:r>
            <a:endParaRPr lang="ko-KR" altLang="en-US" sz="4100" b="1"/>
          </a:p>
        </p:txBody>
      </p:sp>
      <p:sp>
        <p:nvSpPr>
          <p:cNvPr id="10" name=""/>
          <p:cNvSpPr txBox="1"/>
          <p:nvPr/>
        </p:nvSpPr>
        <p:spPr>
          <a:xfrm>
            <a:off x="7241847" y="2943021"/>
            <a:ext cx="1369675" cy="485979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2600"/>
              <a:t>비대면</a:t>
            </a:r>
            <a:endParaRPr lang="ko-KR" altLang="en-US" sz="2600"/>
          </a:p>
        </p:txBody>
      </p:sp>
      <p:sp>
        <p:nvSpPr>
          <p:cNvPr id="11" name=""/>
          <p:cNvSpPr txBox="1"/>
          <p:nvPr/>
        </p:nvSpPr>
        <p:spPr>
          <a:xfrm>
            <a:off x="6442935" y="3429000"/>
            <a:ext cx="2967499" cy="712470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 sz="4100" b="1"/>
              <a:t>점호</a:t>
            </a:r>
            <a:endParaRPr lang="ko-KR" altLang="en-US" sz="4100" b="1"/>
          </a:p>
        </p:txBody>
      </p:sp>
      <p:sp>
        <p:nvSpPr>
          <p:cNvPr id="12" name=""/>
          <p:cNvSpPr txBox="1"/>
          <p:nvPr/>
        </p:nvSpPr>
        <p:spPr>
          <a:xfrm>
            <a:off x="4612250" y="3429000"/>
            <a:ext cx="2967499" cy="712470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en-US" altLang="ko-KR" sz="4100" b="1"/>
              <a:t>&amp;</a:t>
            </a:r>
            <a:endParaRPr lang="en-US" altLang="ko-KR" sz="41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왜</a:t>
            </a:r>
            <a:r>
              <a:rPr lang="en-US" altLang="ko-KR"/>
              <a:t>?</a:t>
            </a:r>
            <a:endParaRPr lang="en-US" altLang="ko-KR"/>
          </a:p>
        </p:txBody>
      </p:sp>
      <p:grpSp>
        <p:nvGrpSpPr>
          <p:cNvPr id="19" name=""/>
          <p:cNvGrpSpPr/>
          <p:nvPr/>
        </p:nvGrpSpPr>
        <p:grpSpPr>
          <a:xfrm rot="0">
            <a:off x="1517422" y="2701528"/>
            <a:ext cx="2027784" cy="1108157"/>
            <a:chOff x="7988528" y="1656153"/>
            <a:chExt cx="1331179" cy="727471"/>
          </a:xfrm>
        </p:grpSpPr>
        <p:grpSp>
          <p:nvGrpSpPr>
            <p:cNvPr id="4" name=""/>
            <p:cNvGrpSpPr/>
            <p:nvPr/>
          </p:nvGrpSpPr>
          <p:grpSpPr>
            <a:xfrm rot="0">
              <a:off x="8479506" y="2019889"/>
              <a:ext cx="368861" cy="363734"/>
              <a:chOff x="7573612" y="1882415"/>
              <a:chExt cx="727348" cy="717240"/>
            </a:xfrm>
          </p:grpSpPr>
          <p:sp>
            <p:nvSpPr>
              <p:cNvPr id="5" name=""/>
              <p:cNvSpPr/>
              <p:nvPr/>
            </p:nvSpPr>
            <p:spPr>
              <a:xfrm>
                <a:off x="7760420" y="1882415"/>
                <a:ext cx="353505" cy="353505"/>
              </a:xfrm>
              <a:prstGeom prst="ellipse">
                <a:avLst/>
              </a:prstGeom>
              <a:solidFill>
                <a:srgbClr val="24355c">
                  <a:alpha val="100000"/>
                </a:srgbClr>
              </a:solidFill>
              <a:ln w="19050" cap="flat" cmpd="sng" algn="ctr">
                <a:noFill/>
                <a:prstDash val="solid"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배달의민족 도현"/>
                  <a:ea typeface="배달의민족 도현"/>
                  <a:cs typeface="Times New Roman"/>
                </a:endParaRPr>
              </a:p>
            </p:txBody>
          </p:sp>
          <p:sp>
            <p:nvSpPr>
              <p:cNvPr id="6" name=""/>
              <p:cNvSpPr/>
              <p:nvPr/>
            </p:nvSpPr>
            <p:spPr>
              <a:xfrm>
                <a:off x="7573612" y="2235914"/>
                <a:ext cx="727348" cy="363741"/>
              </a:xfrm>
              <a:custGeom>
                <a:avLst/>
                <a:gdLst>
                  <a:gd name="connsiteX0" fmla="*/ 236 w 727348"/>
                  <a:gd name="connsiteY0" fmla="*/ 363330 h 363741"/>
                  <a:gd name="connsiteX1" fmla="*/ 363560 w 727348"/>
                  <a:gd name="connsiteY1" fmla="*/ 5 h 363741"/>
                  <a:gd name="connsiteX2" fmla="*/ 726885 w 727348"/>
                  <a:gd name="connsiteY2" fmla="*/ 363329 h 363741"/>
                  <a:gd name="connsiteX3" fmla="*/ 726885 w 727348"/>
                  <a:gd name="connsiteY3" fmla="*/ 363329 h 363741"/>
                  <a:gd name="connsiteX4" fmla="*/ 236 w 727348"/>
                  <a:gd name="connsiteY4" fmla="*/ 363330 h 363741"/>
                  <a:gd name="connsiteX5" fmla="*/ 236 w 727348"/>
                  <a:gd name="connsiteY5" fmla="*/ 363330 h 363741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7348" h="363741">
                    <a:moveTo>
                      <a:pt x="236" y="363330"/>
                    </a:moveTo>
                    <a:cubicBezTo>
                      <a:pt x="235" y="162671"/>
                      <a:pt x="162901" y="5"/>
                      <a:pt x="363560" y="5"/>
                    </a:cubicBezTo>
                    <a:cubicBezTo>
                      <a:pt x="564218" y="4"/>
                      <a:pt x="726884" y="162670"/>
                      <a:pt x="726885" y="363329"/>
                    </a:cubicBezTo>
                    <a:quadBezTo>
                      <a:pt x="726885" y="363329"/>
                      <a:pt x="726885" y="363329"/>
                    </a:quadBezTo>
                    <a:cubicBezTo>
                      <a:pt x="605776" y="363329"/>
                      <a:pt x="121344" y="363330"/>
                      <a:pt x="236" y="363330"/>
                    </a:cubicBezTo>
                    <a:lnTo>
                      <a:pt x="236" y="363330"/>
                    </a:lnTo>
                    <a:close/>
                  </a:path>
                </a:pathLst>
              </a:custGeom>
              <a:solidFill>
                <a:srgbClr val="24355c">
                  <a:alpha val="100000"/>
                </a:srgbClr>
              </a:solidFill>
              <a:ln w="19050" cap="flat" cmpd="sng" algn="ctr">
                <a:noFill/>
                <a:prstDash val="solid"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배달의민족 도현"/>
                  <a:ea typeface="배달의민족 도현"/>
                  <a:cs typeface="Times New Roman"/>
                </a:endParaRPr>
              </a:p>
            </p:txBody>
          </p:sp>
        </p:grpSp>
        <p:grpSp>
          <p:nvGrpSpPr>
            <p:cNvPr id="7" name=""/>
            <p:cNvGrpSpPr/>
            <p:nvPr/>
          </p:nvGrpSpPr>
          <p:grpSpPr>
            <a:xfrm rot="0">
              <a:off x="7988528" y="2019889"/>
              <a:ext cx="368861" cy="363735"/>
              <a:chOff x="7573613" y="1882415"/>
              <a:chExt cx="727348" cy="717240"/>
            </a:xfrm>
          </p:grpSpPr>
          <p:sp>
            <p:nvSpPr>
              <p:cNvPr id="8" name=""/>
              <p:cNvSpPr/>
              <p:nvPr/>
            </p:nvSpPr>
            <p:spPr>
              <a:xfrm>
                <a:off x="7760420" y="1882415"/>
                <a:ext cx="353505" cy="353505"/>
              </a:xfrm>
              <a:prstGeom prst="ellipse">
                <a:avLst/>
              </a:prstGeom>
              <a:solidFill>
                <a:srgbClr val="24355c">
                  <a:alpha val="100000"/>
                </a:srgbClr>
              </a:solidFill>
              <a:ln w="19050" cap="flat" cmpd="sng" algn="ctr">
                <a:noFill/>
                <a:prstDash val="solid"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배달의민족 도현"/>
                  <a:ea typeface="배달의민족 도현"/>
                  <a:cs typeface="Times New Roman"/>
                </a:endParaRPr>
              </a:p>
            </p:txBody>
          </p:sp>
          <p:sp>
            <p:nvSpPr>
              <p:cNvPr id="9" name=""/>
              <p:cNvSpPr/>
              <p:nvPr/>
            </p:nvSpPr>
            <p:spPr>
              <a:xfrm>
                <a:off x="7573613" y="2235914"/>
                <a:ext cx="727348" cy="363741"/>
              </a:xfrm>
              <a:custGeom>
                <a:avLst/>
                <a:gdLst>
                  <a:gd name="connsiteX0" fmla="*/ 236 w 727348"/>
                  <a:gd name="connsiteY0" fmla="*/ 363330 h 363741"/>
                  <a:gd name="connsiteX1" fmla="*/ 363560 w 727348"/>
                  <a:gd name="connsiteY1" fmla="*/ 5 h 363741"/>
                  <a:gd name="connsiteX2" fmla="*/ 726885 w 727348"/>
                  <a:gd name="connsiteY2" fmla="*/ 363329 h 363741"/>
                  <a:gd name="connsiteX3" fmla="*/ 726885 w 727348"/>
                  <a:gd name="connsiteY3" fmla="*/ 363329 h 363741"/>
                  <a:gd name="connsiteX4" fmla="*/ 236 w 727348"/>
                  <a:gd name="connsiteY4" fmla="*/ 363330 h 363741"/>
                  <a:gd name="connsiteX5" fmla="*/ 236 w 727348"/>
                  <a:gd name="connsiteY5" fmla="*/ 363330 h 363741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7348" h="363741">
                    <a:moveTo>
                      <a:pt x="236" y="363330"/>
                    </a:moveTo>
                    <a:cubicBezTo>
                      <a:pt x="235" y="162671"/>
                      <a:pt x="162901" y="5"/>
                      <a:pt x="363560" y="5"/>
                    </a:cubicBezTo>
                    <a:cubicBezTo>
                      <a:pt x="564218" y="4"/>
                      <a:pt x="726884" y="162670"/>
                      <a:pt x="726885" y="363329"/>
                    </a:cubicBezTo>
                    <a:quadBezTo>
                      <a:pt x="726885" y="363329"/>
                      <a:pt x="726885" y="363329"/>
                    </a:quadBezTo>
                    <a:cubicBezTo>
                      <a:pt x="605776" y="363329"/>
                      <a:pt x="121344" y="363330"/>
                      <a:pt x="236" y="363330"/>
                    </a:cubicBezTo>
                    <a:lnTo>
                      <a:pt x="236" y="363330"/>
                    </a:lnTo>
                    <a:close/>
                  </a:path>
                </a:pathLst>
              </a:custGeom>
              <a:solidFill>
                <a:srgbClr val="24355c">
                  <a:alpha val="100000"/>
                </a:srgbClr>
              </a:solidFill>
              <a:ln w="19050" cap="flat" cmpd="sng" algn="ctr">
                <a:noFill/>
                <a:prstDash val="solid"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배달의민족 도현"/>
                  <a:ea typeface="배달의민족 도현"/>
                  <a:cs typeface="Times New Roman"/>
                </a:endParaRPr>
              </a:p>
            </p:txBody>
          </p:sp>
        </p:grpSp>
        <p:grpSp>
          <p:nvGrpSpPr>
            <p:cNvPr id="10" name=""/>
            <p:cNvGrpSpPr/>
            <p:nvPr/>
          </p:nvGrpSpPr>
          <p:grpSpPr>
            <a:xfrm rot="0">
              <a:off x="8950846" y="2019889"/>
              <a:ext cx="368861" cy="363734"/>
              <a:chOff x="7573612" y="1882415"/>
              <a:chExt cx="727348" cy="717240"/>
            </a:xfrm>
          </p:grpSpPr>
          <p:sp>
            <p:nvSpPr>
              <p:cNvPr id="11" name=""/>
              <p:cNvSpPr/>
              <p:nvPr/>
            </p:nvSpPr>
            <p:spPr>
              <a:xfrm>
                <a:off x="7760420" y="1882415"/>
                <a:ext cx="353505" cy="353505"/>
              </a:xfrm>
              <a:prstGeom prst="ellipse">
                <a:avLst/>
              </a:prstGeom>
              <a:solidFill>
                <a:srgbClr val="24355c">
                  <a:alpha val="100000"/>
                </a:srgbClr>
              </a:solidFill>
              <a:ln w="19050" cap="flat" cmpd="sng" algn="ctr">
                <a:noFill/>
                <a:prstDash val="solid"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배달의민족 도현"/>
                  <a:ea typeface="배달의민족 도현"/>
                  <a:cs typeface="Times New Roman"/>
                </a:endParaRPr>
              </a:p>
            </p:txBody>
          </p:sp>
          <p:sp>
            <p:nvSpPr>
              <p:cNvPr id="12" name=""/>
              <p:cNvSpPr/>
              <p:nvPr/>
            </p:nvSpPr>
            <p:spPr>
              <a:xfrm>
                <a:off x="7573612" y="2235914"/>
                <a:ext cx="727348" cy="363741"/>
              </a:xfrm>
              <a:custGeom>
                <a:avLst/>
                <a:gdLst>
                  <a:gd name="connsiteX0" fmla="*/ 236 w 727348"/>
                  <a:gd name="connsiteY0" fmla="*/ 363330 h 363741"/>
                  <a:gd name="connsiteX1" fmla="*/ 363560 w 727348"/>
                  <a:gd name="connsiteY1" fmla="*/ 5 h 363741"/>
                  <a:gd name="connsiteX2" fmla="*/ 726885 w 727348"/>
                  <a:gd name="connsiteY2" fmla="*/ 363329 h 363741"/>
                  <a:gd name="connsiteX3" fmla="*/ 726885 w 727348"/>
                  <a:gd name="connsiteY3" fmla="*/ 363329 h 363741"/>
                  <a:gd name="connsiteX4" fmla="*/ 236 w 727348"/>
                  <a:gd name="connsiteY4" fmla="*/ 363330 h 363741"/>
                  <a:gd name="connsiteX5" fmla="*/ 236 w 727348"/>
                  <a:gd name="connsiteY5" fmla="*/ 363330 h 363741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7348" h="363741">
                    <a:moveTo>
                      <a:pt x="236" y="363330"/>
                    </a:moveTo>
                    <a:cubicBezTo>
                      <a:pt x="235" y="162671"/>
                      <a:pt x="162901" y="5"/>
                      <a:pt x="363560" y="5"/>
                    </a:cubicBezTo>
                    <a:cubicBezTo>
                      <a:pt x="564218" y="4"/>
                      <a:pt x="726884" y="162670"/>
                      <a:pt x="726885" y="363329"/>
                    </a:cubicBezTo>
                    <a:quadBezTo>
                      <a:pt x="726885" y="363329"/>
                      <a:pt x="726885" y="363329"/>
                    </a:quadBezTo>
                    <a:cubicBezTo>
                      <a:pt x="605776" y="363329"/>
                      <a:pt x="121344" y="363330"/>
                      <a:pt x="236" y="363330"/>
                    </a:cubicBezTo>
                    <a:lnTo>
                      <a:pt x="236" y="363330"/>
                    </a:lnTo>
                    <a:close/>
                  </a:path>
                </a:pathLst>
              </a:custGeom>
              <a:solidFill>
                <a:srgbClr val="24355c">
                  <a:alpha val="100000"/>
                </a:srgbClr>
              </a:solidFill>
              <a:ln w="19050" cap="flat" cmpd="sng" algn="ctr">
                <a:noFill/>
                <a:prstDash val="solid"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배달의민족 도현"/>
                  <a:ea typeface="배달의민족 도현"/>
                  <a:cs typeface="Times New Roman"/>
                </a:endParaRPr>
              </a:p>
            </p:txBody>
          </p:sp>
        </p:grpSp>
        <p:grpSp>
          <p:nvGrpSpPr>
            <p:cNvPr id="13" name=""/>
            <p:cNvGrpSpPr/>
            <p:nvPr/>
          </p:nvGrpSpPr>
          <p:grpSpPr>
            <a:xfrm rot="0">
              <a:off x="8718790" y="1656153"/>
              <a:ext cx="368861" cy="363734"/>
              <a:chOff x="7573612" y="1882415"/>
              <a:chExt cx="727348" cy="717240"/>
            </a:xfrm>
          </p:grpSpPr>
          <p:sp>
            <p:nvSpPr>
              <p:cNvPr id="14" name=""/>
              <p:cNvSpPr/>
              <p:nvPr/>
            </p:nvSpPr>
            <p:spPr>
              <a:xfrm>
                <a:off x="7760420" y="1882415"/>
                <a:ext cx="353505" cy="353505"/>
              </a:xfrm>
              <a:prstGeom prst="ellipse">
                <a:avLst/>
              </a:prstGeom>
              <a:solidFill>
                <a:srgbClr val="24355c">
                  <a:alpha val="100000"/>
                </a:srgbClr>
              </a:solidFill>
              <a:ln w="19050" cap="flat" cmpd="sng" algn="ctr">
                <a:noFill/>
                <a:prstDash val="solid"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배달의민족 도현"/>
                  <a:ea typeface="배달의민족 도현"/>
                  <a:cs typeface="Times New Roman"/>
                </a:endParaRPr>
              </a:p>
            </p:txBody>
          </p:sp>
          <p:sp>
            <p:nvSpPr>
              <p:cNvPr id="15" name=""/>
              <p:cNvSpPr/>
              <p:nvPr/>
            </p:nvSpPr>
            <p:spPr>
              <a:xfrm>
                <a:off x="7573612" y="2235914"/>
                <a:ext cx="727348" cy="363741"/>
              </a:xfrm>
              <a:custGeom>
                <a:avLst/>
                <a:gdLst>
                  <a:gd name="connsiteX0" fmla="*/ 236 w 727348"/>
                  <a:gd name="connsiteY0" fmla="*/ 363330 h 363741"/>
                  <a:gd name="connsiteX1" fmla="*/ 363560 w 727348"/>
                  <a:gd name="connsiteY1" fmla="*/ 5 h 363741"/>
                  <a:gd name="connsiteX2" fmla="*/ 726885 w 727348"/>
                  <a:gd name="connsiteY2" fmla="*/ 363329 h 363741"/>
                  <a:gd name="connsiteX3" fmla="*/ 726885 w 727348"/>
                  <a:gd name="connsiteY3" fmla="*/ 363329 h 363741"/>
                  <a:gd name="connsiteX4" fmla="*/ 236 w 727348"/>
                  <a:gd name="connsiteY4" fmla="*/ 363330 h 363741"/>
                  <a:gd name="connsiteX5" fmla="*/ 236 w 727348"/>
                  <a:gd name="connsiteY5" fmla="*/ 363330 h 363741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7348" h="363741">
                    <a:moveTo>
                      <a:pt x="236" y="363330"/>
                    </a:moveTo>
                    <a:cubicBezTo>
                      <a:pt x="235" y="162671"/>
                      <a:pt x="162901" y="5"/>
                      <a:pt x="363560" y="5"/>
                    </a:cubicBezTo>
                    <a:cubicBezTo>
                      <a:pt x="564218" y="4"/>
                      <a:pt x="726884" y="162670"/>
                      <a:pt x="726885" y="363329"/>
                    </a:cubicBezTo>
                    <a:quadBezTo>
                      <a:pt x="726885" y="363329"/>
                      <a:pt x="726885" y="363329"/>
                    </a:quadBezTo>
                    <a:cubicBezTo>
                      <a:pt x="605776" y="363329"/>
                      <a:pt x="121344" y="363330"/>
                      <a:pt x="236" y="363330"/>
                    </a:cubicBezTo>
                    <a:lnTo>
                      <a:pt x="236" y="363330"/>
                    </a:lnTo>
                    <a:close/>
                  </a:path>
                </a:pathLst>
              </a:custGeom>
              <a:solidFill>
                <a:srgbClr val="24355c">
                  <a:alpha val="100000"/>
                </a:srgbClr>
              </a:solidFill>
              <a:ln w="19050" cap="flat" cmpd="sng" algn="ctr">
                <a:noFill/>
                <a:prstDash val="solid"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배달의민족 도현"/>
                  <a:ea typeface="배달의민족 도현"/>
                  <a:cs typeface="Times New Roman"/>
                </a:endParaRPr>
              </a:p>
            </p:txBody>
          </p:sp>
        </p:grpSp>
        <p:grpSp>
          <p:nvGrpSpPr>
            <p:cNvPr id="16" name=""/>
            <p:cNvGrpSpPr/>
            <p:nvPr/>
          </p:nvGrpSpPr>
          <p:grpSpPr>
            <a:xfrm rot="0">
              <a:off x="8227811" y="1656153"/>
              <a:ext cx="368861" cy="363735"/>
              <a:chOff x="7573613" y="1882415"/>
              <a:chExt cx="727348" cy="717240"/>
            </a:xfrm>
          </p:grpSpPr>
          <p:sp>
            <p:nvSpPr>
              <p:cNvPr id="17" name=""/>
              <p:cNvSpPr/>
              <p:nvPr/>
            </p:nvSpPr>
            <p:spPr>
              <a:xfrm>
                <a:off x="7760420" y="1882415"/>
                <a:ext cx="353505" cy="353505"/>
              </a:xfrm>
              <a:prstGeom prst="ellipse">
                <a:avLst/>
              </a:prstGeom>
              <a:solidFill>
                <a:srgbClr val="24355c">
                  <a:alpha val="100000"/>
                </a:srgbClr>
              </a:solidFill>
              <a:ln w="19050" cap="flat" cmpd="sng" algn="ctr">
                <a:noFill/>
                <a:prstDash val="solid"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배달의민족 도현"/>
                  <a:ea typeface="배달의민족 도현"/>
                  <a:cs typeface="Times New Roman"/>
                </a:endParaRPr>
              </a:p>
            </p:txBody>
          </p:sp>
          <p:sp>
            <p:nvSpPr>
              <p:cNvPr id="18" name=""/>
              <p:cNvSpPr/>
              <p:nvPr/>
            </p:nvSpPr>
            <p:spPr>
              <a:xfrm>
                <a:off x="7573613" y="2235914"/>
                <a:ext cx="727348" cy="363741"/>
              </a:xfrm>
              <a:custGeom>
                <a:avLst/>
                <a:gdLst>
                  <a:gd name="connsiteX0" fmla="*/ 236 w 727348"/>
                  <a:gd name="connsiteY0" fmla="*/ 363330 h 363741"/>
                  <a:gd name="connsiteX1" fmla="*/ 363560 w 727348"/>
                  <a:gd name="connsiteY1" fmla="*/ 5 h 363741"/>
                  <a:gd name="connsiteX2" fmla="*/ 726885 w 727348"/>
                  <a:gd name="connsiteY2" fmla="*/ 363329 h 363741"/>
                  <a:gd name="connsiteX3" fmla="*/ 726885 w 727348"/>
                  <a:gd name="connsiteY3" fmla="*/ 363329 h 363741"/>
                  <a:gd name="connsiteX4" fmla="*/ 236 w 727348"/>
                  <a:gd name="connsiteY4" fmla="*/ 363330 h 363741"/>
                  <a:gd name="connsiteX5" fmla="*/ 236 w 727348"/>
                  <a:gd name="connsiteY5" fmla="*/ 363330 h 363741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7348" h="363741">
                    <a:moveTo>
                      <a:pt x="236" y="363330"/>
                    </a:moveTo>
                    <a:cubicBezTo>
                      <a:pt x="235" y="162671"/>
                      <a:pt x="162901" y="5"/>
                      <a:pt x="363560" y="5"/>
                    </a:cubicBezTo>
                    <a:cubicBezTo>
                      <a:pt x="564218" y="4"/>
                      <a:pt x="726884" y="162670"/>
                      <a:pt x="726885" y="363329"/>
                    </a:cubicBezTo>
                    <a:quadBezTo>
                      <a:pt x="726885" y="363329"/>
                      <a:pt x="726885" y="363329"/>
                    </a:quadBezTo>
                    <a:cubicBezTo>
                      <a:pt x="605776" y="363329"/>
                      <a:pt x="121344" y="363330"/>
                      <a:pt x="236" y="363330"/>
                    </a:cubicBezTo>
                    <a:lnTo>
                      <a:pt x="236" y="363330"/>
                    </a:lnTo>
                    <a:close/>
                  </a:path>
                </a:pathLst>
              </a:custGeom>
              <a:solidFill>
                <a:srgbClr val="24355c">
                  <a:alpha val="100000"/>
                </a:srgbClr>
              </a:solidFill>
              <a:ln w="19050" cap="flat" cmpd="sng" algn="ctr">
                <a:noFill/>
                <a:prstDash val="solid"/>
              </a:ln>
            </p:spPr>
            <p:txBody>
              <a:bodyPr anchor="ctr"/>
              <a:p>
                <a:pPr marL="0" indent="0" algn="ctr" defTabSz="914400" rtl="0" eaLnBrk="1" latinLnBrk="1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  <a:solidFill>
                    <a:srgbClr val="ffffff"/>
                  </a:solidFill>
                  <a:latin typeface="배달의민족 도현"/>
                  <a:ea typeface="배달의민족 도현"/>
                  <a:cs typeface="Times New Roman"/>
                </a:endParaRPr>
              </a:p>
            </p:txBody>
          </p:sp>
        </p:grpSp>
      </p:grpSp>
      <p:sp>
        <p:nvSpPr>
          <p:cNvPr id="20" name=""/>
          <p:cNvSpPr txBox="1"/>
          <p:nvPr/>
        </p:nvSpPr>
        <p:spPr>
          <a:xfrm>
            <a:off x="1068940" y="4042721"/>
            <a:ext cx="2964181" cy="641674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defRPr/>
            </a:pPr>
            <a:r>
              <a:rPr lang="ko-KR" altLang="en-US"/>
              <a:t>반납 시간이 되면</a:t>
            </a:r>
            <a:endParaRPr lang="ko-KR" altLang="en-US"/>
          </a:p>
          <a:p>
            <a:pPr algn="ctr">
              <a:defRPr/>
            </a:pPr>
            <a:r>
              <a:rPr lang="ko-KR" altLang="en-US"/>
              <a:t>당직사관실에 모이는 병사들</a:t>
            </a:r>
            <a:endParaRPr lang="ko-KR" altLang="en-US"/>
          </a:p>
        </p:txBody>
      </p:sp>
      <p:grpSp>
        <p:nvGrpSpPr>
          <p:cNvPr id="21" name=""/>
          <p:cNvGrpSpPr/>
          <p:nvPr/>
        </p:nvGrpSpPr>
        <p:grpSpPr>
          <a:xfrm rot="0">
            <a:off x="5642384" y="2743621"/>
            <a:ext cx="907231" cy="886679"/>
            <a:chOff x="6951384" y="2853670"/>
            <a:chExt cx="563546" cy="550780"/>
          </a:xfrm>
        </p:grpSpPr>
        <p:sp>
          <p:nvSpPr>
            <p:cNvPr id="22" name=""/>
            <p:cNvSpPr/>
            <p:nvPr/>
          </p:nvSpPr>
          <p:spPr>
            <a:xfrm>
              <a:off x="7043590" y="2933110"/>
              <a:ext cx="471340" cy="471340"/>
            </a:xfrm>
            <a:prstGeom prst="ellipse">
              <a:avLst/>
            </a:prstGeom>
            <a:solidFill>
              <a:srgbClr val="24355c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배달의민족 도현"/>
                <a:ea typeface="배달의민족 도현"/>
                <a:cs typeface="Times New Roman"/>
              </a:endParaRPr>
            </a:p>
          </p:txBody>
        </p:sp>
        <p:sp>
          <p:nvSpPr>
            <p:cNvPr id="23" name=""/>
            <p:cNvSpPr/>
            <p:nvPr/>
          </p:nvSpPr>
          <p:spPr>
            <a:xfrm>
              <a:off x="6951384" y="2853670"/>
              <a:ext cx="451701" cy="451701"/>
            </a:xfrm>
            <a:prstGeom prst="ellipse">
              <a:avLst/>
            </a:prstGeom>
            <a:solidFill>
              <a:srgbClr val="c5d6fe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배달의민족 도현"/>
                <a:ea typeface="배달의민족 도현"/>
                <a:cs typeface="Times New Roman"/>
              </a:endParaRPr>
            </a:p>
          </p:txBody>
        </p:sp>
      </p:grpSp>
      <p:sp>
        <p:nvSpPr>
          <p:cNvPr id="24" name=""/>
          <p:cNvSpPr txBox="1"/>
          <p:nvPr/>
        </p:nvSpPr>
        <p:spPr>
          <a:xfrm>
            <a:off x="4785360" y="4042722"/>
            <a:ext cx="2745105" cy="641673"/>
          </a:xfrm>
          <a:prstGeom prst="rect">
            <a:avLst/>
          </a:prstGeom>
        </p:spPr>
        <p:txBody>
          <a:bodyPr wrap="none">
            <a:spAutoFit/>
          </a:bodyPr>
          <a:p>
            <a:pPr algn="ctr">
              <a:defRPr/>
            </a:pPr>
            <a:r>
              <a:rPr lang="ko-KR" altLang="en-US"/>
              <a:t>교대 근무자의</a:t>
            </a:r>
            <a:endParaRPr lang="ko-KR" altLang="en-US"/>
          </a:p>
          <a:p>
            <a:pPr algn="ctr">
              <a:defRPr/>
            </a:pPr>
            <a:r>
              <a:rPr lang="ko-KR" altLang="en-US"/>
              <a:t>스마트폰 사용시간 불일치</a:t>
            </a:r>
            <a:endParaRPr lang="ko-KR" altLang="en-US"/>
          </a:p>
        </p:txBody>
      </p:sp>
      <p:grpSp>
        <p:nvGrpSpPr>
          <p:cNvPr id="25" name=""/>
          <p:cNvGrpSpPr/>
          <p:nvPr/>
        </p:nvGrpSpPr>
        <p:grpSpPr>
          <a:xfrm rot="0">
            <a:off x="9323322" y="2955165"/>
            <a:ext cx="673809" cy="854520"/>
            <a:chOff x="9087652" y="3129060"/>
            <a:chExt cx="413393" cy="524262"/>
          </a:xfrm>
        </p:grpSpPr>
        <p:sp>
          <p:nvSpPr>
            <p:cNvPr id="26" name=""/>
            <p:cNvSpPr/>
            <p:nvPr/>
          </p:nvSpPr>
          <p:spPr>
            <a:xfrm>
              <a:off x="9087652" y="3129060"/>
              <a:ext cx="391196" cy="391196"/>
            </a:xfrm>
            <a:prstGeom prst="ellipse">
              <a:avLst/>
            </a:prstGeom>
            <a:solidFill>
              <a:srgbClr val="24355c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배달의민족 도현"/>
                <a:ea typeface="배달의민족 도현"/>
                <a:cs typeface="Times New Roman"/>
              </a:endParaRPr>
            </a:p>
          </p:txBody>
        </p:sp>
        <p:sp>
          <p:nvSpPr>
            <p:cNvPr id="27" name=""/>
            <p:cNvSpPr/>
            <p:nvPr/>
          </p:nvSpPr>
          <p:spPr>
            <a:xfrm rot="18900000">
              <a:off x="9403647" y="3334186"/>
              <a:ext cx="97398" cy="319136"/>
            </a:xfrm>
            <a:prstGeom prst="rect">
              <a:avLst/>
            </a:prstGeom>
            <a:solidFill>
              <a:srgbClr val="24355c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배달의민족 도현"/>
                <a:ea typeface="배달의민족 도현"/>
                <a:cs typeface="Times New Roman"/>
              </a:endParaRPr>
            </a:p>
          </p:txBody>
        </p:sp>
        <p:sp>
          <p:nvSpPr>
            <p:cNvPr id="28" name=""/>
            <p:cNvSpPr/>
            <p:nvPr/>
          </p:nvSpPr>
          <p:spPr>
            <a:xfrm>
              <a:off x="9172319" y="3213727"/>
              <a:ext cx="221862" cy="221862"/>
            </a:xfrm>
            <a:prstGeom prst="ellipse">
              <a:avLst/>
            </a:prstGeom>
            <a:solidFill>
              <a:srgbClr val="c5d6fe">
                <a:alpha val="100000"/>
              </a:srgbClr>
            </a:solidFill>
            <a:ln w="19050" cap="flat" cmpd="sng" algn="ctr">
              <a:noFill/>
              <a:prstDash val="solid"/>
            </a:ln>
          </p:spPr>
          <p:txBody>
            <a:bodyPr anchor="ctr"/>
            <a:p>
              <a:pPr marL="0" indent="0" algn="ct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ffffff"/>
                </a:solidFill>
                <a:latin typeface="배달의민족 도현"/>
                <a:ea typeface="배달의민족 도현"/>
                <a:cs typeface="Times New Roman"/>
              </a:endParaRPr>
            </a:p>
          </p:txBody>
        </p:sp>
      </p:grpSp>
      <p:sp>
        <p:nvSpPr>
          <p:cNvPr id="29" name=""/>
          <p:cNvSpPr txBox="1"/>
          <p:nvPr/>
        </p:nvSpPr>
        <p:spPr>
          <a:xfrm>
            <a:off x="8757286" y="4042722"/>
            <a:ext cx="1792604" cy="641673"/>
          </a:xfrm>
          <a:prstGeom prst="rect">
            <a:avLst/>
          </a:prstGeom>
        </p:spPr>
        <p:txBody>
          <a:bodyPr wrap="none">
            <a:spAutoFit/>
          </a:bodyPr>
          <a:p>
            <a:pPr algn="ctr">
              <a:defRPr/>
            </a:pPr>
            <a:r>
              <a:rPr lang="ko-KR" altLang="en-US"/>
              <a:t>반납된 스마트폰</a:t>
            </a:r>
            <a:endParaRPr lang="ko-KR" altLang="en-US"/>
          </a:p>
          <a:p>
            <a:pPr algn="ctr">
              <a:defRPr/>
            </a:pPr>
            <a:r>
              <a:rPr lang="ko-KR" altLang="en-US"/>
              <a:t>검사의 불편함</a:t>
            </a:r>
            <a:endParaRPr lang="ko-KR" altLang="en-US"/>
          </a:p>
        </p:txBody>
      </p:sp>
      <p:sp>
        <p:nvSpPr>
          <p:cNvPr id="30" name=""/>
          <p:cNvSpPr txBox="1"/>
          <p:nvPr/>
        </p:nvSpPr>
        <p:spPr>
          <a:xfrm>
            <a:off x="1446770" y="5042849"/>
            <a:ext cx="2549920" cy="365446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비효율적 </a:t>
            </a:r>
            <a:r>
              <a:rPr lang="en-US" altLang="ko-KR"/>
              <a:t>&amp;</a:t>
            </a:r>
            <a:r>
              <a:rPr lang="ko-KR" altLang="en-US"/>
              <a:t> 전염병 위험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핵심 아이디어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모바일 신분증 기술</a:t>
            </a:r>
            <a:r>
              <a:rPr lang="en-US" altLang="ko-KR"/>
              <a:t>(QR</a:t>
            </a:r>
            <a:r>
              <a:rPr lang="ko-KR" altLang="en-US"/>
              <a:t>코드 활용</a:t>
            </a:r>
            <a:r>
              <a:rPr lang="en-US" altLang="ko-KR"/>
              <a:t>)</a:t>
            </a:r>
            <a:r>
              <a:rPr lang="ko-KR" altLang="en-US"/>
              <a:t>과 생체인식 기술을 활용해 스마트폰 반납을 관리하고</a:t>
            </a:r>
            <a:r>
              <a:rPr lang="en-US" altLang="ko-KR"/>
              <a:t>,</a:t>
            </a:r>
            <a:endParaRPr lang="en-US" altLang="ko-KR"/>
          </a:p>
          <a:p>
            <a:pPr>
              <a:defRPr/>
            </a:pPr>
            <a:endParaRPr lang="en-US" altLang="ko-KR"/>
          </a:p>
          <a:p>
            <a:pPr>
              <a:defRPr/>
            </a:pPr>
            <a:r>
              <a:rPr lang="ko-KR" altLang="en-US"/>
              <a:t>개인이 보관하며 언제든지 꺼낼 수 있도록 상자를 설계하자</a:t>
            </a:r>
            <a:r>
              <a:rPr lang="en-US" altLang="ko-KR"/>
              <a:t>!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아이템 구성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ko-KR" altLang="en-US"/>
              <a:t>스마트폰 앱</a:t>
            </a:r>
            <a:endParaRPr lang="ko-KR" altLang="en-US"/>
          </a:p>
          <a:p>
            <a:pPr>
              <a:defRPr/>
            </a:pP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389403" y="1728559"/>
            <a:ext cx="6192994" cy="4269244"/>
          </a:xfrm>
          <a:prstGeom prst="rect">
            <a:avLst/>
          </a:prstGeom>
        </p:spPr>
      </p:pic>
      <p:sp>
        <p:nvSpPr>
          <p:cNvPr id="5" name=""/>
          <p:cNvSpPr txBox="1"/>
          <p:nvPr/>
        </p:nvSpPr>
        <p:spPr>
          <a:xfrm>
            <a:off x="609599" y="2273342"/>
            <a:ext cx="6096000" cy="145855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병사 인적정보</a:t>
            </a:r>
            <a:r>
              <a:rPr lang="en-US" altLang="ko-KR"/>
              <a:t>,</a:t>
            </a:r>
            <a:r>
              <a:rPr lang="ko-KR" altLang="en-US"/>
              <a:t> 근무 정보 등을</a:t>
            </a:r>
            <a:endParaRPr lang="ko-KR" altLang="en-US"/>
          </a:p>
          <a:p>
            <a:pPr>
              <a:defRPr/>
            </a:pPr>
            <a:r>
              <a:rPr lang="ko-KR" altLang="en-US"/>
              <a:t>포함하고 있는 </a:t>
            </a:r>
            <a:r>
              <a:rPr lang="en-US" altLang="ko-KR"/>
              <a:t>QR</a:t>
            </a:r>
            <a:r>
              <a:rPr lang="ko-KR" altLang="en-US"/>
              <a:t>코드 생성</a:t>
            </a:r>
            <a:endParaRPr lang="ko-KR" altLang="en-US"/>
          </a:p>
          <a:p>
            <a:pPr>
              <a:defRPr/>
            </a:pPr>
            <a:endParaRPr lang="ko-KR" altLang="en-US"/>
          </a:p>
          <a:p>
            <a:pPr>
              <a:defRPr/>
            </a:pPr>
            <a:r>
              <a:rPr lang="ko-KR" altLang="en-US"/>
              <a:t>병사는 </a:t>
            </a:r>
            <a:r>
              <a:rPr lang="en-US" altLang="ko-KR"/>
              <a:t>QR</a:t>
            </a:r>
            <a:r>
              <a:rPr lang="ko-KR" altLang="en-US"/>
              <a:t>코드를 띄운 채로</a:t>
            </a:r>
            <a:endParaRPr lang="ko-KR" altLang="en-US"/>
          </a:p>
          <a:p>
            <a:pPr>
              <a:defRPr/>
            </a:pPr>
            <a:r>
              <a:rPr lang="ko-KR" altLang="en-US"/>
              <a:t>스마트폰 보관 상자에 넣어야 한다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아이템 구성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ko-KR" altLang="en-US"/>
              <a:t>스마트폰 보관 상자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298747" y="2257847"/>
            <a:ext cx="7283651" cy="3868316"/>
          </a:xfrm>
          <a:prstGeom prst="rect">
            <a:avLst/>
          </a:prstGeom>
          <a:ln>
            <a:solidFill>
              <a:schemeClr val="dk2"/>
            </a:solidFill>
          </a:ln>
        </p:spPr>
      </p:pic>
      <p:sp>
        <p:nvSpPr>
          <p:cNvPr id="5" name=""/>
          <p:cNvSpPr txBox="1"/>
          <p:nvPr/>
        </p:nvSpPr>
        <p:spPr>
          <a:xfrm>
            <a:off x="609599" y="2273342"/>
            <a:ext cx="6096000" cy="1734777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스마트폰을 보관할 수 있도록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병사 개인에게 지급되는 상자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병사는 점호 시간이 되면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스마트폰을 넣은 후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상자를 인증기에 올려놓는다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아이템 구성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ko-KR" altLang="en-US"/>
              <a:t>인증기</a:t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842015" y="2273342"/>
            <a:ext cx="6740381" cy="3349515"/>
          </a:xfrm>
          <a:prstGeom prst="rect">
            <a:avLst/>
          </a:prstGeom>
          <a:ln>
            <a:solidFill>
              <a:schemeClr val="dk2"/>
            </a:solidFill>
          </a:ln>
        </p:spPr>
      </p:pic>
      <p:sp>
        <p:nvSpPr>
          <p:cNvPr id="5" name=""/>
          <p:cNvSpPr txBox="1"/>
          <p:nvPr/>
        </p:nvSpPr>
        <p:spPr>
          <a:xfrm>
            <a:off x="609599" y="2273342"/>
            <a:ext cx="6096000" cy="1734777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각 호실 또는 복도에 비치되는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상자 인증 및 잠금 관리 장치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병사들이 상자를 올려 놓으면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상자 바닥으로 보이는 </a:t>
            </a:r>
            <a:r>
              <a: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QR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코드를 인식해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24355c"/>
                </a:solidFill>
                <a:latin typeface="배달의민족 도현"/>
                <a:ea typeface="배달의민족 도현"/>
                <a:cs typeface="Times New Roman"/>
              </a:rPr>
              <a:t>점호 현황을 체크하고 상자를 잠근다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24355c"/>
              </a:solidFill>
              <a:latin typeface="배달의민족 도현"/>
              <a:ea typeface="배달의민족 도현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왜</a:t>
            </a:r>
            <a:r>
              <a:rPr lang="en-US" altLang="ko-KR"/>
              <a:t>?</a:t>
            </a:r>
            <a:endParaRPr lang="en-US" alt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altLang="ko-KR"/>
              <a:t>Q. </a:t>
            </a:r>
            <a:r>
              <a:rPr lang="ko-KR" altLang="en-US"/>
              <a:t>블루투스</a:t>
            </a:r>
            <a:r>
              <a:rPr lang="en-US" altLang="ko-KR"/>
              <a:t>,</a:t>
            </a:r>
            <a:r>
              <a:rPr lang="ko-KR" altLang="en-US"/>
              <a:t> 인터넷 연결 등을 사용하지 않은 이유</a:t>
            </a:r>
            <a:r>
              <a:rPr lang="en-US" altLang="ko-KR"/>
              <a:t>?</a:t>
            </a:r>
            <a:endParaRPr lang="en-US" altLang="ko-KR"/>
          </a:p>
          <a:p>
            <a:pPr marL="0" indent="0">
              <a:buNone/>
              <a:defRPr/>
            </a:pPr>
            <a:endParaRPr lang="ko-KR" altLang="en-US"/>
          </a:p>
          <a:p>
            <a:pPr marL="0" indent="0">
              <a:buNone/>
              <a:defRPr/>
            </a:pPr>
            <a:r>
              <a:rPr lang="en-US" altLang="ko-KR"/>
              <a:t>A.</a:t>
            </a:r>
            <a:r>
              <a:rPr lang="ko-KR" altLang="en-US"/>
              <a:t> </a:t>
            </a:r>
            <a:r>
              <a:rPr lang="ko-KR" altLang="en-US" sz="2800"/>
              <a:t>군 부대 내에서는 외부망과 내부망의 혼용을 엄격히 금지</a:t>
            </a:r>
            <a:endParaRPr lang="ko-KR" altLang="en-US" sz="2800"/>
          </a:p>
          <a:p>
            <a:pPr marL="0" indent="0">
              <a:buNone/>
              <a:defRPr/>
            </a:pPr>
            <a:r>
              <a:rPr lang="ko-KR" altLang="en-US" sz="2800"/>
              <a:t>    때문에 스마트폰과 점호 관리 서버의 직접 통신은 불가능</a:t>
            </a:r>
            <a:endParaRPr lang="ko-KR" altLang="en-US" sz="2800"/>
          </a:p>
          <a:p>
            <a:pPr marL="0" indent="0">
              <a:buNone/>
              <a:defRPr/>
            </a:pPr>
            <a:r>
              <a:rPr lang="ko-KR" altLang="en-US" sz="2800"/>
              <a:t>    그 대안으로 찾은 것이 </a:t>
            </a:r>
            <a:r>
              <a:rPr lang="en-US" altLang="ko-KR" sz="2800"/>
              <a:t>QR</a:t>
            </a:r>
            <a:r>
              <a:rPr lang="ko-KR" altLang="en-US" sz="2800"/>
              <a:t>코드를 통한 일방적 데이터 전송</a:t>
            </a:r>
            <a:endParaRPr lang="ko-KR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왜</a:t>
            </a:r>
            <a:r>
              <a:rPr lang="en-US" altLang="ko-KR"/>
              <a:t>?</a:t>
            </a:r>
            <a:endParaRPr lang="en-US" altLang="ko-KR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altLang="ko-KR"/>
              <a:t>Q. </a:t>
            </a:r>
            <a:r>
              <a:rPr lang="ko-KR" altLang="en-US"/>
              <a:t>잠금 장치와 아두이노를 분리된 회로로 만든 이유</a:t>
            </a:r>
            <a:endParaRPr lang="ko-KR" altLang="en-US"/>
          </a:p>
          <a:p>
            <a:pPr marL="0" indent="0">
              <a:buNone/>
              <a:defRPr/>
            </a:pPr>
            <a:endParaRPr lang="ko-KR" altLang="en-US"/>
          </a:p>
          <a:p>
            <a:pPr marL="0" indent="0">
              <a:buNone/>
              <a:defRPr/>
            </a:pPr>
            <a:r>
              <a:rPr lang="en-US" altLang="ko-KR"/>
              <a:t>A. </a:t>
            </a:r>
            <a:r>
              <a:rPr lang="ko-KR" altLang="en-US" sz="2800"/>
              <a:t>상자 내부에 아두이노를 넣을 경우 예산이 급격히 상승</a:t>
            </a:r>
            <a:endParaRPr lang="ko-KR" altLang="en-US" sz="2800"/>
          </a:p>
          <a:p>
            <a:pPr marL="0" indent="0">
              <a:buNone/>
              <a:defRPr/>
            </a:pPr>
            <a:r>
              <a:rPr lang="ko-KR" altLang="en-US" sz="2800"/>
              <a:t>    각 호실 또는 복도에 비치되는 정도로 타협</a:t>
            </a:r>
            <a:endParaRPr lang="ko-KR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사용자 지정 1">
      <a:dk1>
        <a:srgbClr val="24355c"/>
      </a:dk1>
      <a:lt1>
        <a:srgbClr val="ffffff"/>
      </a:lt1>
      <a:dk2>
        <a:srgbClr val="5f8cf5"/>
      </a:dk2>
      <a:lt2>
        <a:srgbClr val="c5d6fe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사용자 지정1">
      <a:majorFont>
        <a:latin typeface="배달의민족 도현"/>
        <a:ea typeface="배달의민족 도현"/>
        <a:cs typeface="Times New Roman"/>
      </a:majorFont>
      <a:minorFont>
        <a:latin typeface="배달의민족 도현"/>
        <a:ea typeface="배달의민족 도현"/>
        <a:cs typeface="Times New Roman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445</ep:Words>
  <ep:PresentationFormat>화면 슬라이드 쇼(4:3)</ep:PresentationFormat>
  <ep:Paragraphs>129</ep:Paragraphs>
  <ep:Slides>18</ep:Slides>
  <ep:Notes>1</ep:Notes>
  <ep:TotalTime>0</ep:TotalTime>
  <ep:HiddenSlides>0</ep:HiddenSlides>
  <ep:MMClips>2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ep:HeadingPairs>
  <ep:TitlesOfParts>
    <vt:vector size="19" baseType="lpstr">
      <vt:lpstr>한컴오피스</vt:lpstr>
      <vt:lpstr>슬라이드 1</vt:lpstr>
      <vt:lpstr>프로젝트 설명</vt:lpstr>
      <vt:lpstr>왜?</vt:lpstr>
      <vt:lpstr>핵심 아이디어</vt:lpstr>
      <vt:lpstr>아이템 구성</vt:lpstr>
      <vt:lpstr>아이템 구성</vt:lpstr>
      <vt:lpstr>아이템 구성</vt:lpstr>
      <vt:lpstr>왜?</vt:lpstr>
      <vt:lpstr>왜?</vt:lpstr>
      <vt:lpstr>Block Diagram</vt:lpstr>
      <vt:lpstr>시연 영상</vt:lpstr>
      <vt:lpstr>시연 영상</vt:lpstr>
      <vt:lpstr>앱 소프트웨어 구조</vt:lpstr>
      <vt:lpstr>앱 소프트웨어 구조</vt:lpstr>
      <vt:lpstr>웹 서버 구조</vt:lpstr>
      <vt:lpstr>웹 서버 구조</vt:lpstr>
      <vt:lpstr>웹 서버 구조</vt:lpstr>
      <vt:lpstr>앞으로의 발전 가능성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2020-10-31T10:30:53.614</dcterms:created>
  <dc:creator>CKIRUser</dc:creator>
  <cp:lastModifiedBy>CKIRUser</cp:lastModifiedBy>
  <dcterms:modified xsi:type="dcterms:W3CDTF">2020-10-31T14:21:45.900</dcterms:modified>
  <cp:revision>22</cp:revision>
  <cp:version>1000.0100.01</cp:version>
</cp:coreProperties>
</file>

<file path=docProps/thumbnail.jpeg>
</file>